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
  </p:notesMasterIdLst>
  <p:sldIdLst>
    <p:sldId id="317" r:id="rId2"/>
    <p:sldId id="268" r:id="rId3"/>
    <p:sldId id="267" r:id="rId4"/>
  </p:sldIdLst>
  <p:sldSz cx="6858000" cy="2880042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EDA TETSU" initials="UT" lastIdx="24" clrIdx="0">
    <p:extLst>
      <p:ext uri="{19B8F6BF-5375-455C-9EA6-DF929625EA0E}">
        <p15:presenceInfo xmlns:p15="http://schemas.microsoft.com/office/powerpoint/2012/main" userId="151f42fa26436505" providerId="Windows Live"/>
      </p:ext>
    </p:extLst>
  </p:cmAuthor>
  <p:cmAuthor id="2" name="Satoshi Kinoshita (SAKN)" initials="SK(" lastIdx="39" clrIdx="1">
    <p:extLst>
      <p:ext uri="{19B8F6BF-5375-455C-9EA6-DF929625EA0E}">
        <p15:presenceInfo xmlns:p15="http://schemas.microsoft.com/office/powerpoint/2012/main" userId="S::sakn@demant.com::19d60b02-f772-4cb6-a22f-f51978fd0e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DAD3"/>
    <a:srgbClr val="F4B183"/>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19" autoAdjust="0"/>
    <p:restoredTop sz="94660"/>
  </p:normalViewPr>
  <p:slideViewPr>
    <p:cSldViewPr snapToGrid="0">
      <p:cViewPr>
        <p:scale>
          <a:sx n="100" d="100"/>
          <a:sy n="100" d="100"/>
        </p:scale>
        <p:origin x="629" y="-1451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TSU UEDA" userId="151f42fa26436505" providerId="LiveId" clId="{71E9620D-2488-4652-AC2E-7DE2DDC2C65F}"/>
    <pc:docChg chg="modSld">
      <pc:chgData name="TETSU UEDA" userId="151f42fa26436505" providerId="LiveId" clId="{71E9620D-2488-4652-AC2E-7DE2DDC2C65F}" dt="2023-09-20T01:51:51.496" v="28" actId="207"/>
      <pc:docMkLst>
        <pc:docMk/>
      </pc:docMkLst>
      <pc:sldChg chg="modSp mod modCm">
        <pc:chgData name="TETSU UEDA" userId="151f42fa26436505" providerId="LiveId" clId="{71E9620D-2488-4652-AC2E-7DE2DDC2C65F}" dt="2023-09-20T00:51:53.206" v="24" actId="207"/>
        <pc:sldMkLst>
          <pc:docMk/>
          <pc:sldMk cId="2300061904" sldId="267"/>
        </pc:sldMkLst>
        <pc:spChg chg="mod">
          <ac:chgData name="TETSU UEDA" userId="151f42fa26436505" providerId="LiveId" clId="{71E9620D-2488-4652-AC2E-7DE2DDC2C65F}" dt="2023-09-20T00:51:53.206" v="24" actId="207"/>
          <ac:spMkLst>
            <pc:docMk/>
            <pc:sldMk cId="2300061904" sldId="267"/>
            <ac:spMk id="3" creationId="{C42164D7-7612-01E6-64C0-6617C073B36A}"/>
          </ac:spMkLst>
        </pc:spChg>
        <pc:spChg chg="mod">
          <ac:chgData name="TETSU UEDA" userId="151f42fa26436505" providerId="LiveId" clId="{71E9620D-2488-4652-AC2E-7DE2DDC2C65F}" dt="2023-09-20T00:51:34.240" v="22" actId="207"/>
          <ac:spMkLst>
            <pc:docMk/>
            <pc:sldMk cId="2300061904" sldId="267"/>
            <ac:spMk id="5" creationId="{46AFFB2B-420E-5E18-5751-DBF5C119D762}"/>
          </ac:spMkLst>
        </pc:spChg>
        <pc:spChg chg="mod">
          <ac:chgData name="TETSU UEDA" userId="151f42fa26436505" providerId="LiveId" clId="{71E9620D-2488-4652-AC2E-7DE2DDC2C65F}" dt="2023-09-20T00:51:47.589" v="23" actId="207"/>
          <ac:spMkLst>
            <pc:docMk/>
            <pc:sldMk cId="2300061904" sldId="267"/>
            <ac:spMk id="8" creationId="{44EF08AB-89B2-5980-6D2A-CE8438ACA2EF}"/>
          </ac:spMkLst>
        </pc:spChg>
        <pc:spChg chg="mod">
          <ac:chgData name="TETSU UEDA" userId="151f42fa26436505" providerId="LiveId" clId="{71E9620D-2488-4652-AC2E-7DE2DDC2C65F}" dt="2023-09-20T00:50:48.809" v="19" actId="207"/>
          <ac:spMkLst>
            <pc:docMk/>
            <pc:sldMk cId="2300061904" sldId="267"/>
            <ac:spMk id="10" creationId="{8E879B83-DA82-7B15-A67C-398C58CBFBC4}"/>
          </ac:spMkLst>
        </pc:spChg>
        <pc:spChg chg="mod">
          <ac:chgData name="TETSU UEDA" userId="151f42fa26436505" providerId="LiveId" clId="{71E9620D-2488-4652-AC2E-7DE2DDC2C65F}" dt="2023-09-20T00:50:40.808" v="18" actId="207"/>
          <ac:spMkLst>
            <pc:docMk/>
            <pc:sldMk cId="2300061904" sldId="267"/>
            <ac:spMk id="14" creationId="{CDC4838E-9110-F7FF-0C10-0F7FF8D20723}"/>
          </ac:spMkLst>
        </pc:spChg>
        <pc:spChg chg="mod">
          <ac:chgData name="TETSU UEDA" userId="151f42fa26436505" providerId="LiveId" clId="{71E9620D-2488-4652-AC2E-7DE2DDC2C65F}" dt="2023-09-20T00:50:53.086" v="20" actId="207"/>
          <ac:spMkLst>
            <pc:docMk/>
            <pc:sldMk cId="2300061904" sldId="267"/>
            <ac:spMk id="17" creationId="{1E7F589F-FC4D-F9A9-D982-1549C31701BB}"/>
          </ac:spMkLst>
        </pc:spChg>
        <pc:spChg chg="mod">
          <ac:chgData name="TETSU UEDA" userId="151f42fa26436505" providerId="LiveId" clId="{71E9620D-2488-4652-AC2E-7DE2DDC2C65F}" dt="2023-09-20T00:51:20.637" v="21" actId="207"/>
          <ac:spMkLst>
            <pc:docMk/>
            <pc:sldMk cId="2300061904" sldId="267"/>
            <ac:spMk id="2060" creationId="{4AFDE988-7246-D684-531D-A3B115CE931C}"/>
          </ac:spMkLst>
        </pc:spChg>
      </pc:sldChg>
      <pc:sldChg chg="modSp mod modCm">
        <pc:chgData name="TETSU UEDA" userId="151f42fa26436505" providerId="LiveId" clId="{71E9620D-2488-4652-AC2E-7DE2DDC2C65F}" dt="2023-09-20T01:51:51.496" v="28" actId="207"/>
        <pc:sldMkLst>
          <pc:docMk/>
          <pc:sldMk cId="661499146" sldId="268"/>
        </pc:sldMkLst>
        <pc:spChg chg="mod">
          <ac:chgData name="TETSU UEDA" userId="151f42fa26436505" providerId="LiveId" clId="{71E9620D-2488-4652-AC2E-7DE2DDC2C65F}" dt="2023-09-20T00:36:10.192" v="1" actId="207"/>
          <ac:spMkLst>
            <pc:docMk/>
            <pc:sldMk cId="661499146" sldId="268"/>
            <ac:spMk id="44" creationId="{DF6D8EF2-D879-9B69-F31A-180F7098503E}"/>
          </ac:spMkLst>
        </pc:spChg>
        <pc:spChg chg="mod">
          <ac:chgData name="TETSU UEDA" userId="151f42fa26436505" providerId="LiveId" clId="{71E9620D-2488-4652-AC2E-7DE2DDC2C65F}" dt="2023-09-20T00:36:14.497" v="2" actId="207"/>
          <ac:spMkLst>
            <pc:docMk/>
            <pc:sldMk cId="661499146" sldId="268"/>
            <ac:spMk id="45" creationId="{004287ED-B4A2-7A64-9025-B4B1B5738DE4}"/>
          </ac:spMkLst>
        </pc:spChg>
        <pc:spChg chg="mod">
          <ac:chgData name="TETSU UEDA" userId="151f42fa26436505" providerId="LiveId" clId="{71E9620D-2488-4652-AC2E-7DE2DDC2C65F}" dt="2023-09-20T00:37:29.466" v="7" actId="207"/>
          <ac:spMkLst>
            <pc:docMk/>
            <pc:sldMk cId="661499146" sldId="268"/>
            <ac:spMk id="46" creationId="{26473CC9-91CD-D3BC-752A-17AE05DC0247}"/>
          </ac:spMkLst>
        </pc:spChg>
        <pc:spChg chg="mod">
          <ac:chgData name="TETSU UEDA" userId="151f42fa26436505" providerId="LiveId" clId="{71E9620D-2488-4652-AC2E-7DE2DDC2C65F}" dt="2023-09-20T00:36:24.534" v="4" actId="207"/>
          <ac:spMkLst>
            <pc:docMk/>
            <pc:sldMk cId="661499146" sldId="268"/>
            <ac:spMk id="47" creationId="{28EBA517-4927-0BC5-29EF-9F91B9EC4519}"/>
          </ac:spMkLst>
        </pc:spChg>
        <pc:spChg chg="mod">
          <ac:chgData name="TETSU UEDA" userId="151f42fa26436505" providerId="LiveId" clId="{71E9620D-2488-4652-AC2E-7DE2DDC2C65F}" dt="2023-09-20T01:07:18.195" v="27"/>
          <ac:spMkLst>
            <pc:docMk/>
            <pc:sldMk cId="661499146" sldId="268"/>
            <ac:spMk id="50" creationId="{FD48C0BE-B517-27BF-E88D-B0767E394529}"/>
          </ac:spMkLst>
        </pc:spChg>
        <pc:spChg chg="mod">
          <ac:chgData name="TETSU UEDA" userId="151f42fa26436505" providerId="LiveId" clId="{71E9620D-2488-4652-AC2E-7DE2DDC2C65F}" dt="2023-09-20T00:38:31.078" v="11" actId="207"/>
          <ac:spMkLst>
            <pc:docMk/>
            <pc:sldMk cId="661499146" sldId="268"/>
            <ac:spMk id="1037" creationId="{14531200-6B8C-25C4-F00E-D64101E1A72B}"/>
          </ac:spMkLst>
        </pc:spChg>
        <pc:spChg chg="mod">
          <ac:chgData name="TETSU UEDA" userId="151f42fa26436505" providerId="LiveId" clId="{71E9620D-2488-4652-AC2E-7DE2DDC2C65F}" dt="2023-09-20T00:37:41.201" v="9" actId="207"/>
          <ac:spMkLst>
            <pc:docMk/>
            <pc:sldMk cId="661499146" sldId="268"/>
            <ac:spMk id="1044" creationId="{68592F17-81BB-76AE-CA09-AD96AC304D54}"/>
          </ac:spMkLst>
        </pc:spChg>
        <pc:spChg chg="mod">
          <ac:chgData name="TETSU UEDA" userId="151f42fa26436505" providerId="LiveId" clId="{71E9620D-2488-4652-AC2E-7DE2DDC2C65F}" dt="2023-09-20T00:37:49.684" v="10" actId="207"/>
          <ac:spMkLst>
            <pc:docMk/>
            <pc:sldMk cId="661499146" sldId="268"/>
            <ac:spMk id="1052" creationId="{452E29F4-4678-8F2E-2E86-3A1DAAE6BF89}"/>
          </ac:spMkLst>
        </pc:spChg>
        <pc:spChg chg="mod">
          <ac:chgData name="TETSU UEDA" userId="151f42fa26436505" providerId="LiveId" clId="{71E9620D-2488-4652-AC2E-7DE2DDC2C65F}" dt="2023-09-20T00:38:37.252" v="12" actId="207"/>
          <ac:spMkLst>
            <pc:docMk/>
            <pc:sldMk cId="661499146" sldId="268"/>
            <ac:spMk id="1056" creationId="{8EFEDC81-C27D-DABB-7E04-E3870D7B262F}"/>
          </ac:spMkLst>
        </pc:spChg>
        <pc:spChg chg="mod">
          <ac:chgData name="TETSU UEDA" userId="151f42fa26436505" providerId="LiveId" clId="{71E9620D-2488-4652-AC2E-7DE2DDC2C65F}" dt="2023-09-20T00:52:28.340" v="26" actId="207"/>
          <ac:spMkLst>
            <pc:docMk/>
            <pc:sldMk cId="661499146" sldId="268"/>
            <ac:spMk id="1057" creationId="{EB110CF8-7174-914D-1E39-9F4420E0378D}"/>
          </ac:spMkLst>
        </pc:spChg>
        <pc:spChg chg="mod">
          <ac:chgData name="TETSU UEDA" userId="151f42fa26436505" providerId="LiveId" clId="{71E9620D-2488-4652-AC2E-7DE2DDC2C65F}" dt="2023-09-20T00:43:10.816" v="15" actId="21"/>
          <ac:spMkLst>
            <pc:docMk/>
            <pc:sldMk cId="661499146" sldId="268"/>
            <ac:spMk id="1066" creationId="{16AECD8E-6D5E-1B83-680B-67722975FFA9}"/>
          </ac:spMkLst>
        </pc:spChg>
        <pc:spChg chg="mod">
          <ac:chgData name="TETSU UEDA" userId="151f42fa26436505" providerId="LiveId" clId="{71E9620D-2488-4652-AC2E-7DE2DDC2C65F}" dt="2023-09-20T00:52:19.711" v="25" actId="207"/>
          <ac:spMkLst>
            <pc:docMk/>
            <pc:sldMk cId="661499146" sldId="268"/>
            <ac:spMk id="1076" creationId="{1597B02F-00C4-C134-5373-8C3E4B0A4C40}"/>
          </ac:spMkLst>
        </pc:spChg>
        <pc:spChg chg="mod">
          <ac:chgData name="TETSU UEDA" userId="151f42fa26436505" providerId="LiveId" clId="{71E9620D-2488-4652-AC2E-7DE2DDC2C65F}" dt="2023-09-20T01:51:51.496" v="28" actId="207"/>
          <ac:spMkLst>
            <pc:docMk/>
            <pc:sldMk cId="661499146" sldId="268"/>
            <ac:spMk id="1083" creationId="{A53970A0-2F95-D000-2831-E1F131A576D9}"/>
          </ac:spMkLst>
        </pc:spChg>
      </pc:sldChg>
      <pc:sldChg chg="modCm">
        <pc:chgData name="TETSU UEDA" userId="151f42fa26436505" providerId="LiveId" clId="{71E9620D-2488-4652-AC2E-7DE2DDC2C65F}" dt="2023-09-20T00:35:03.053" v="0"/>
        <pc:sldMkLst>
          <pc:docMk/>
          <pc:sldMk cId="574077765" sldId="317"/>
        </pc:sldMkLst>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3-08-22T02:23:11.876" idx="24">
    <p:pos x="-47" y="613"/>
    <p:text>オンライン聴力測定は現状行っていないとのことで、ページごと削除対象になっています。
他のページに掲載していますが、「聴力検査を受けるべきだという6つの兆候」や
「定期的な聴力検査が重要な理由」の部分だけでもオーストラリア版に合わせ掲載いたしますか？
ただし大きなコンテンツとしては他に比べかなり弱いと思われます。</p:text>
    <p:extLst>
      <p:ext uri="{C676402C-5697-4E1C-873F-D02D1690AC5C}">
        <p15:threadingInfo xmlns:p15="http://schemas.microsoft.com/office/powerpoint/2012/main" timeZoneBias="-540"/>
      </p:ext>
    </p:extLst>
  </p:cm>
  <p:cm authorId="2" dt="2023-08-23T10:46:23.316" idx="19">
    <p:pos x="-47" y="749"/>
    <p:text>1-3は日本語化しないということで変更はありません。　ご指摘の情報はすでに他の箇所でカバーされており、このセクションがなくても大きな欠落にはならないと判断します。</p:text>
    <p:extLst>
      <p:ext uri="{C676402C-5697-4E1C-873F-D02D1690AC5C}">
        <p15:threadingInfo xmlns:p15="http://schemas.microsoft.com/office/powerpoint/2012/main" timeZoneBias="-540">
          <p15:parentCm authorId="1" idx="24"/>
        </p15:threadingInfo>
      </p:ext>
    </p:extLst>
  </p:cm>
  <p:cm authorId="2" dt="2023-08-23T10:58:49.058" idx="20">
    <p:pos x="1492" y="1137"/>
    <p:text>試聴プログラムを当社の販売プロセスの中で手順やオファーする内容も含めてより明確に決めていく予定です。並行しての作業となりますので、このセクションの冒頭部分1-2‐①の翻訳は後回しにしておいてください。</p:text>
    <p:extLst>
      <p:ext uri="{C676402C-5697-4E1C-873F-D02D1690AC5C}">
        <p15:threadingInfo xmlns:p15="http://schemas.microsoft.com/office/powerpoint/2012/main" timeZoneBias="-5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3-08-14T09:37:02.169" idx="7">
    <p:pos x="3429" y="4109"/>
    <p:text>難聴を知るブロックの１－１へリンク</p:text>
    <p:extLst>
      <p:ext uri="{C676402C-5697-4E1C-873F-D02D1690AC5C}">
        <p15:threadingInfo xmlns:p15="http://schemas.microsoft.com/office/powerpoint/2012/main" timeZoneBias="-540"/>
      </p:ext>
    </p:extLst>
  </p:cm>
  <p:cm authorId="2" dt="2023-08-31T17:16:09.259" idx="7">
    <p:pos x="3429" y="4245"/>
    <p:text>OKです。</p:text>
    <p:extLst>
      <p:ext uri="{C676402C-5697-4E1C-873F-D02D1690AC5C}">
        <p15:threadingInfo xmlns:p15="http://schemas.microsoft.com/office/powerpoint/2012/main" timeZoneBias="-540">
          <p15:parentCm authorId="1" idx="7"/>
        </p15:threadingInfo>
      </p:ext>
    </p:extLst>
  </p:cm>
  <p:cm authorId="1" dt="2023-08-14T09:38:54.825" idx="8">
    <p:pos x="3573" y="9018"/>
    <p:text>補聴器ブロックの２－２にリンクします</p:text>
    <p:extLst>
      <p:ext uri="{C676402C-5697-4E1C-873F-D02D1690AC5C}">
        <p15:threadingInfo xmlns:p15="http://schemas.microsoft.com/office/powerpoint/2012/main" timeZoneBias="-540"/>
      </p:ext>
    </p:extLst>
  </p:cm>
  <p:cm authorId="2" dt="2023-08-31T17:20:04.054" idx="8">
    <p:pos x="3573" y="9154"/>
    <p:text>リンク先はOKです。２‐２の冒頭文中に「３つのステップ」という言葉があるのでおそらくそれで問題ありませんが、「最適な補聴器を選ぶために」の後に「３ステップのガイド」という言葉をつけておくとわかりやすいと思います。</p:text>
    <p:extLst>
      <p:ext uri="{C676402C-5697-4E1C-873F-D02D1690AC5C}">
        <p15:threadingInfo xmlns:p15="http://schemas.microsoft.com/office/powerpoint/2012/main" timeZoneBias="-540">
          <p15:parentCm authorId="1" idx="8"/>
        </p15:threadingInfo>
      </p:ext>
    </p:extLst>
  </p:cm>
  <p:cm authorId="1" dt="2023-08-14T10:53:21.518" idx="9">
    <p:pos x="2589" y="11136"/>
    <p:text>内容を日本国内の制度に沿ったものに変更。総合支援法、医療費控除、今各市町村で広がり始めている補聴器購入の助成金制度について記述しました。</p:text>
    <p:extLst>
      <p:ext uri="{C676402C-5697-4E1C-873F-D02D1690AC5C}">
        <p15:threadingInfo xmlns:p15="http://schemas.microsoft.com/office/powerpoint/2012/main" timeZoneBias="-540"/>
      </p:ext>
    </p:extLst>
  </p:cm>
  <p:cm authorId="2" dt="2023-08-31T17:22:58.273" idx="10">
    <p:pos x="2589" y="11272"/>
    <p:text>日本国内で利用可能な助成制度がカバーされています。　３番目は「地方自治体独自の助成金制度」が良いと思います。</p:text>
    <p:extLst>
      <p:ext uri="{C676402C-5697-4E1C-873F-D02D1690AC5C}">
        <p15:threadingInfo xmlns:p15="http://schemas.microsoft.com/office/powerpoint/2012/main" timeZoneBias="-540">
          <p15:parentCm authorId="1" idx="9"/>
        </p15:threadingInfo>
      </p:ext>
    </p:extLst>
  </p:cm>
  <p:cm authorId="1" dt="2023-08-14T11:00:11.076" idx="10">
    <p:pos x="2270" y="12865"/>
    <p:text>用語（オーディカアドバンテージ）をそのまま使うかは要検討。ただ宣言としてここに記載されていることは残したい。</p:text>
    <p:extLst>
      <p:ext uri="{C676402C-5697-4E1C-873F-D02D1690AC5C}">
        <p15:threadingInfo xmlns:p15="http://schemas.microsoft.com/office/powerpoint/2012/main" timeZoneBias="-540"/>
      </p:ext>
    </p:extLst>
  </p:cm>
  <p:cm authorId="2" dt="2023-08-31T17:24:04.718" idx="11">
    <p:pos x="2270" y="13001"/>
    <p:text>要検討であること、Agreeです。</p:text>
    <p:extLst>
      <p:ext uri="{C676402C-5697-4E1C-873F-D02D1690AC5C}">
        <p15:threadingInfo xmlns:p15="http://schemas.microsoft.com/office/powerpoint/2012/main" timeZoneBias="-540">
          <p15:parentCm authorId="1" idx="10"/>
        </p15:threadingInfo>
      </p:ext>
    </p:extLst>
  </p:cm>
  <p:cm authorId="1" dt="2023-08-14T12:16:38.055" idx="11">
    <p:pos x="3040" y="13462"/>
    <p:text>オーディカアドバンテージの詳細ページへリンク</p:text>
    <p:extLst>
      <p:ext uri="{C676402C-5697-4E1C-873F-D02D1690AC5C}">
        <p15:threadingInfo xmlns:p15="http://schemas.microsoft.com/office/powerpoint/2012/main" timeZoneBias="-540"/>
      </p:ext>
    </p:extLst>
  </p:cm>
  <p:cm authorId="1" dt="2023-08-16T05:53:53.335" idx="15">
    <p:pos x="55" y="14357"/>
    <p:text>難聴のブロック１－３－⑥でご提案したものと同様の新規コンテンツです。</p:text>
    <p:extLst>
      <p:ext uri="{C676402C-5697-4E1C-873F-D02D1690AC5C}">
        <p15:threadingInfo xmlns:p15="http://schemas.microsoft.com/office/powerpoint/2012/main" timeZoneBias="-540"/>
      </p:ext>
    </p:extLst>
  </p:cm>
  <p:cm authorId="2" dt="2023-08-31T17:25:17.428" idx="12">
    <p:pos x="55" y="14493"/>
    <p:text>OKです。</p:text>
    <p:extLst>
      <p:ext uri="{C676402C-5697-4E1C-873F-D02D1690AC5C}">
        <p15:threadingInfo xmlns:p15="http://schemas.microsoft.com/office/powerpoint/2012/main" timeZoneBias="-540">
          <p15:parentCm authorId="1" idx="15"/>
        </p15:threadingInfo>
      </p:ext>
    </p:extLst>
  </p:cm>
  <p:cm authorId="1" dt="2023-08-16T06:32:07.197" idx="17">
    <p:pos x="1728" y="3629"/>
    <p:text>補聴器のブロックへリンク</p:text>
    <p:extLst>
      <p:ext uri="{C676402C-5697-4E1C-873F-D02D1690AC5C}">
        <p15:threadingInfo xmlns:p15="http://schemas.microsoft.com/office/powerpoint/2012/main" timeZoneBias="-540"/>
      </p:ext>
    </p:extLst>
  </p:cm>
  <p:cm authorId="2" dt="2023-08-31T16:58:54.110" idx="4">
    <p:pos x="1728" y="3765"/>
    <p:text>OKです。</p:text>
    <p:extLst>
      <p:ext uri="{C676402C-5697-4E1C-873F-D02D1690AC5C}">
        <p15:threadingInfo xmlns:p15="http://schemas.microsoft.com/office/powerpoint/2012/main" timeZoneBias="-540">
          <p15:parentCm authorId="1" idx="17"/>
        </p15:threadingInfo>
      </p:ext>
    </p:extLst>
  </p:cm>
  <p:cm authorId="1" dt="2023-08-16T06:32:11.958" idx="18">
    <p:pos x="2458" y="3645"/>
    <p:text>4つのステップの１－０－⑤へリンク</p:text>
    <p:extLst>
      <p:ext uri="{C676402C-5697-4E1C-873F-D02D1690AC5C}">
        <p15:threadingInfo xmlns:p15="http://schemas.microsoft.com/office/powerpoint/2012/main" timeZoneBias="-540"/>
      </p:ext>
    </p:extLst>
  </p:cm>
  <p:cm authorId="2" dt="2023-08-31T16:59:44.626" idx="5">
    <p:pos x="2458" y="3781"/>
    <p:text>OKです。</p:text>
    <p:extLst>
      <p:ext uri="{C676402C-5697-4E1C-873F-D02D1690AC5C}">
        <p15:threadingInfo xmlns:p15="http://schemas.microsoft.com/office/powerpoint/2012/main" timeZoneBias="-540">
          <p15:parentCm authorId="1" idx="18"/>
        </p15:threadingInfo>
      </p:ext>
    </p:extLst>
  </p:cm>
  <p:cm authorId="1" dt="2023-08-16T06:32:20.598" idx="19">
    <p:pos x="3212" y="3657"/>
    <p:text>新日本補聴器が選ばれる理由3-0へリンク</p:text>
    <p:extLst>
      <p:ext uri="{C676402C-5697-4E1C-873F-D02D1690AC5C}">
        <p15:threadingInfo xmlns:p15="http://schemas.microsoft.com/office/powerpoint/2012/main" timeZoneBias="-540"/>
      </p:ext>
    </p:extLst>
  </p:cm>
  <p:cm authorId="2" dt="2023-08-31T17:02:52.983" idx="6">
    <p:pos x="3212" y="3793"/>
    <p:text>OKです。</p:text>
    <p:extLst>
      <p:ext uri="{C676402C-5697-4E1C-873F-D02D1690AC5C}">
        <p15:threadingInfo xmlns:p15="http://schemas.microsoft.com/office/powerpoint/2012/main" timeZoneBias="-540">
          <p15:parentCm authorId="1" idx="19"/>
        </p15:threadingInfo>
      </p:ext>
    </p:extLst>
  </p:cm>
  <p:cm authorId="1" dt="2023-08-16T09:27:20.138" idx="21">
    <p:pos x="121" y="9511"/>
    <p:text>補聴器ラインアップ紹介ページ確定後、その内容と整合性を取りながらライティングを進める予定です。</p:text>
    <p:extLst>
      <p:ext uri="{C676402C-5697-4E1C-873F-D02D1690AC5C}">
        <p15:threadingInfo xmlns:p15="http://schemas.microsoft.com/office/powerpoint/2012/main" timeZoneBias="-540"/>
      </p:ext>
    </p:extLst>
  </p:cm>
  <p:cm authorId="2" dt="2023-08-31T17:21:40.234" idx="9">
    <p:pos x="121" y="9647"/>
    <p:text>了解しました。</p:text>
    <p:extLst>
      <p:ext uri="{C676402C-5697-4E1C-873F-D02D1690AC5C}">
        <p15:threadingInfo xmlns:p15="http://schemas.microsoft.com/office/powerpoint/2012/main" timeZoneBias="-540">
          <p15:parentCm authorId="1" idx="21"/>
        </p15:threadingInfo>
      </p:ext>
    </p:extLst>
  </p:cm>
  <p:cm authorId="2" dt="2023-09-06T08:26:43.929" idx="21">
    <p:pos x="3456" y="6091"/>
    <p:text>「４人以上いると会話についていくのが難しくなりますか？」→「複数の人との会話になると聞取りが難しく感じることがありますか？」</p:text>
    <p:extLst>
      <p:ext uri="{C676402C-5697-4E1C-873F-D02D1690AC5C}">
        <p15:threadingInfo xmlns:p15="http://schemas.microsoft.com/office/powerpoint/2012/main" timeZoneBias="-540"/>
      </p:ext>
    </p:extLst>
  </p:cm>
  <p:cm authorId="2" dt="2023-09-06T08:29:01.978" idx="22">
    <p:pos x="2782" y="7283"/>
    <p:text>「聴力検査」→「聴力測定」。　*聴力検査という表現は医師の資格を持っている人による行為が前提である場合に限定して使うようにしてくたださい。　このサイトの中では基本的に検査という言葉は使用せず、測定を標準としておいて問題ありません。</p:text>
    <p:extLst>
      <p:ext uri="{C676402C-5697-4E1C-873F-D02D1690AC5C}">
        <p15:threadingInfo xmlns:p15="http://schemas.microsoft.com/office/powerpoint/2012/main" timeZoneBias="-540"/>
      </p:ext>
    </p:extLst>
  </p:cm>
  <p:cm authorId="2" dt="2023-09-06T08:31:52.715" idx="23">
    <p:pos x="885" y="8205"/>
    <p:text>「ご予約のために」→トル</p:text>
    <p:extLst>
      <p:ext uri="{C676402C-5697-4E1C-873F-D02D1690AC5C}">
        <p15:threadingInfo xmlns:p15="http://schemas.microsoft.com/office/powerpoint/2012/main" timeZoneBias="-540"/>
      </p:ext>
    </p:extLst>
  </p:cm>
  <p:cm authorId="2" dt="2023-09-06T08:33:24.133" idx="24">
    <p:pos x="3222" y="8988"/>
    <p:text>「見つけるためには」→「見つけるために」</p:text>
    <p:extLst>
      <p:ext uri="{C676402C-5697-4E1C-873F-D02D1690AC5C}">
        <p15:threadingInfo xmlns:p15="http://schemas.microsoft.com/office/powerpoint/2012/main" timeZoneBias="-540"/>
      </p:ext>
    </p:extLst>
  </p:cm>
  <p:cm authorId="2" dt="2023-09-06T08:34:29.983" idx="25">
    <p:pos x="1497" y="11266"/>
    <p:text>「弊社で補聴器をご購入いただく際には」→「補聴器の購入を補助する仕組みがいくつか存在します。」</p:text>
    <p:extLst>
      <p:ext uri="{C676402C-5697-4E1C-873F-D02D1690AC5C}">
        <p15:threadingInfo xmlns:p15="http://schemas.microsoft.com/office/powerpoint/2012/main" timeZoneBias="-540"/>
      </p:ext>
    </p:extLst>
  </p:cm>
  <p:cm authorId="2" dt="2023-09-06T08:37:10.729" idx="26">
    <p:pos x="3825" y="13188"/>
    <p:text>「日常生活ではっきりと聴こえるというメリットだけでなく、精神的健康や全体的な生活の質も向上します。」→「補聴器を使うことは日常生活においてはっきりと聞えるというメリットだけでなく、精神的健康や全体的な生活の質の向上をもたらします・」</p:text>
    <p:extLst>
      <p:ext uri="{C676402C-5697-4E1C-873F-D02D1690AC5C}">
        <p15:threadingInfo xmlns:p15="http://schemas.microsoft.com/office/powerpoint/2012/main" timeZoneBias="-540"/>
      </p:ext>
    </p:extLst>
  </p:cm>
  <p:cm authorId="2" dt="2023-09-18T19:45:38.652" idx="37">
    <p:pos x="2532" y="3045"/>
    <p:text>「資金調達のオプション」は表現が固く、この業界で一般的に使われる表現でもありません。　「補聴器購入代金の支払い計画」という本文ページにある表現と統一。</p:text>
    <p:extLst>
      <p:ext uri="{C676402C-5697-4E1C-873F-D02D1690AC5C}">
        <p15:threadingInfo xmlns:p15="http://schemas.microsoft.com/office/powerpoint/2012/main" timeZoneBias="-540"/>
      </p:ext>
    </p:extLst>
  </p:cm>
  <p:cm authorId="2" dt="2023-09-18T19:50:03.438" idx="38">
    <p:pos x="3979" y="9137"/>
    <p:text>「あなたが最適な補聴器を見つけるための３ステップのガイドとして補聴器選びをサポートします」→「あなたにとって最適の補聴器を見つけるためのお手伝いをします。」</p:text>
    <p:extLst>
      <p:ext uri="{C676402C-5697-4E1C-873F-D02D1690AC5C}">
        <p15:threadingInfo xmlns:p15="http://schemas.microsoft.com/office/powerpoint/2012/main" timeZoneBias="-54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3-08-14T12:39:09.278" idx="12">
    <p:pos x="3745" y="2729"/>
    <p:text>この記載（特に「臨床医に尋ねてください」は削除。トライアルへの申込を誘う言葉に変更しました。</p:text>
    <p:extLst>
      <p:ext uri="{C676402C-5697-4E1C-873F-D02D1690AC5C}">
        <p15:threadingInfo xmlns:p15="http://schemas.microsoft.com/office/powerpoint/2012/main" timeZoneBias="-540"/>
      </p:ext>
    </p:extLst>
  </p:cm>
  <p:cm authorId="2" dt="2023-08-31T17:27:09.185" idx="14">
    <p:pos x="3745" y="2865"/>
    <p:text>趣旨はOKです。　トライアルという言葉を避け、「試聴体験」に統一してください。</p:text>
    <p:extLst>
      <p:ext uri="{C676402C-5697-4E1C-873F-D02D1690AC5C}">
        <p15:threadingInfo xmlns:p15="http://schemas.microsoft.com/office/powerpoint/2012/main" timeZoneBias="-540">
          <p15:parentCm authorId="1" idx="12"/>
        </p15:threadingInfo>
      </p:ext>
    </p:extLst>
  </p:cm>
  <p:cm authorId="1" dt="2023-08-14T13:47:43.904" idx="13">
    <p:pos x="1753" y="5276"/>
    <p:text>「難聴を治療する」はNG.　「難聴を改善する」。本文の内容はキープ</p:text>
    <p:extLst>
      <p:ext uri="{C676402C-5697-4E1C-873F-D02D1690AC5C}">
        <p15:threadingInfo xmlns:p15="http://schemas.microsoft.com/office/powerpoint/2012/main" timeZoneBias="-540"/>
      </p:ext>
    </p:extLst>
  </p:cm>
  <p:cm authorId="2" dt="2023-08-31T17:28:52.504" idx="15">
    <p:pos x="1753" y="5412"/>
    <p:text>了解しました。　世界中の24,000人の人々へのヒアリングのところは注意書きとして（Audikaグループ独自調査）を付け加えておくとよいと思います。</p:text>
    <p:extLst>
      <p:ext uri="{C676402C-5697-4E1C-873F-D02D1690AC5C}">
        <p15:threadingInfo xmlns:p15="http://schemas.microsoft.com/office/powerpoint/2012/main" timeZoneBias="-540">
          <p15:parentCm authorId="1" idx="13"/>
        </p15:threadingInfo>
      </p:ext>
    </p:extLst>
  </p:cm>
  <p:cm authorId="1" dt="2023-08-14T14:07:17.064" idx="14">
    <p:pos x="3173" y="6993"/>
    <p:text>補聴器ラインアップ紹介ページ確定後、その内容と整合性を取りながらライティングを進める予定です。</p:text>
    <p:extLst>
      <p:ext uri="{C676402C-5697-4E1C-873F-D02D1690AC5C}">
        <p15:threadingInfo xmlns:p15="http://schemas.microsoft.com/office/powerpoint/2012/main" timeZoneBias="-540"/>
      </p:ext>
    </p:extLst>
  </p:cm>
  <p:cm authorId="2" dt="2023-08-31T17:29:07.251" idx="16">
    <p:pos x="3173" y="7129"/>
    <p:text>了解しました。</p:text>
    <p:extLst>
      <p:ext uri="{C676402C-5697-4E1C-873F-D02D1690AC5C}">
        <p15:threadingInfo xmlns:p15="http://schemas.microsoft.com/office/powerpoint/2012/main" timeZoneBias="-540">
          <p15:parentCm authorId="1" idx="14"/>
        </p15:threadingInfo>
      </p:ext>
    </p:extLst>
  </p:cm>
  <p:cm authorId="1" dt="2023-08-16T06:14:56.296" idx="16">
    <p:pos x="200" y="8793"/>
    <p:text>難聴のブロック3-0-⑦でご提案した新規コンテンツと同じ内容のものです。このページの内容的に適していると考えて配置しました。</p:text>
    <p:extLst>
      <p:ext uri="{C676402C-5697-4E1C-873F-D02D1690AC5C}">
        <p15:threadingInfo xmlns:p15="http://schemas.microsoft.com/office/powerpoint/2012/main" timeZoneBias="-540"/>
      </p:ext>
    </p:extLst>
  </p:cm>
  <p:cm authorId="2" dt="2023-08-31T17:29:36.342" idx="17">
    <p:pos x="200" y="8929"/>
    <p:text>了解しました。Agreeです。</p:text>
    <p:extLst>
      <p:ext uri="{C676402C-5697-4E1C-873F-D02D1690AC5C}">
        <p15:threadingInfo xmlns:p15="http://schemas.microsoft.com/office/powerpoint/2012/main" timeZoneBias="-540">
          <p15:parentCm authorId="1" idx="16"/>
        </p15:threadingInfo>
      </p:ext>
    </p:extLst>
  </p:cm>
  <p:cm authorId="1" dt="2023-08-16T08:25:06.284" idx="20">
    <p:pos x="223" y="10830"/>
    <p:text>オーティコンのホームページを参考にしました。https://www.oticon.co.jp/hearing-aid-users/treatment/hearing-loss/tips-for-new-users</p:text>
    <p:extLst>
      <p:ext uri="{C676402C-5697-4E1C-873F-D02D1690AC5C}">
        <p15:threadingInfo xmlns:p15="http://schemas.microsoft.com/office/powerpoint/2012/main" timeZoneBias="-540"/>
      </p:ext>
    </p:extLst>
  </p:cm>
  <p:cm authorId="2" dt="2023-08-31T17:30:56.001" idx="18">
    <p:pos x="223" y="10966"/>
    <p:text>了解です。　ただし念のためAudikaグループで実践していることに反しないかどうかは当社のほうで確認をしたいと思います。</p:text>
    <p:extLst>
      <p:ext uri="{C676402C-5697-4E1C-873F-D02D1690AC5C}">
        <p15:threadingInfo xmlns:p15="http://schemas.microsoft.com/office/powerpoint/2012/main" timeZoneBias="-540">
          <p15:parentCm authorId="1" idx="20"/>
        </p15:threadingInfo>
      </p:ext>
    </p:extLst>
  </p:cm>
  <p:cm authorId="2" dt="2023-09-06T08:39:56.588" idx="27">
    <p:pos x="3380" y="2864"/>
    <p:text>「視聴」→「試聴」</p:text>
    <p:extLst>
      <p:ext uri="{C676402C-5697-4E1C-873F-D02D1690AC5C}">
        <p15:threadingInfo xmlns:p15="http://schemas.microsoft.com/office/powerpoint/2012/main" timeZoneBias="-540"/>
      </p:ext>
    </p:extLst>
  </p:cm>
  <p:cm authorId="2" dt="2023-09-06T08:40:47.017" idx="28">
    <p:pos x="3610" y="3528"/>
    <p:text>「たとえ騒がしい環境でも、より明瞭に聞こえます」→「騒がしい環境下での言葉の聞き取りが楽になる」</p:text>
    <p:extLst>
      <p:ext uri="{C676402C-5697-4E1C-873F-D02D1690AC5C}">
        <p15:threadingInfo xmlns:p15="http://schemas.microsoft.com/office/powerpoint/2012/main" timeZoneBias="-540"/>
      </p:ext>
    </p:extLst>
  </p:cm>
  <p:cm authorId="2" dt="2023-09-06T08:42:02.527" idx="29">
    <p:pos x="3053" y="3603"/>
    <p:text>「愛する人との会話にもっと参加しましょう」→「家族や友人など大切な人との会話を楽しめるようになる」</p:text>
    <p:extLst>
      <p:ext uri="{C676402C-5697-4E1C-873F-D02D1690AC5C}">
        <p15:threadingInfo xmlns:p15="http://schemas.microsoft.com/office/powerpoint/2012/main" timeZoneBias="-540"/>
      </p:ext>
    </p:extLst>
  </p:cm>
  <p:cm authorId="2" dt="2023-09-06T08:42:50.230" idx="30">
    <p:pos x="2046" y="3673"/>
    <p:text>「聴覚障害」→「緒力の低下」</p:text>
    <p:extLst>
      <p:ext uri="{C676402C-5697-4E1C-873F-D02D1690AC5C}">
        <p15:threadingInfo xmlns:p15="http://schemas.microsoft.com/office/powerpoint/2012/main" timeZoneBias="-540"/>
      </p:ext>
    </p:extLst>
  </p:cm>
  <p:cm authorId="2" dt="2023-09-06T08:44:26.487" idx="32">
    <p:pos x="3336" y="4288"/>
    <p:text>「聴力検査」→「聴力測定」</p:text>
    <p:extLst>
      <p:ext uri="{C676402C-5697-4E1C-873F-D02D1690AC5C}">
        <p15:threadingInfo xmlns:p15="http://schemas.microsoft.com/office/powerpoint/2012/main" timeZoneBias="-540"/>
      </p:ext>
    </p:extLst>
  </p:cm>
  <p:cm authorId="2" dt="2023-09-06T08:45:16.064" idx="33">
    <p:pos x="810" y="4215"/>
    <p:text>「の」→「が」</p:text>
    <p:extLst>
      <p:ext uri="{C676402C-5697-4E1C-873F-D02D1690AC5C}">
        <p15:threadingInfo xmlns:p15="http://schemas.microsoft.com/office/powerpoint/2012/main" timeZoneBias="-540"/>
      </p:ext>
    </p:extLst>
  </p:cm>
  <p:cm authorId="2" dt="2023-09-06T08:46:01.306" idx="34">
    <p:pos x="3411" y="4367"/>
    <p:text>「視聴」→「試聴」、この以下のパートでも同じ感じが使われています。　意図は「試す、デモ体験をしてもらう」ということなので、漢字の使い方に注意してください。</p:text>
    <p:extLst>
      <p:ext uri="{C676402C-5697-4E1C-873F-D02D1690AC5C}">
        <p15:threadingInfo xmlns:p15="http://schemas.microsoft.com/office/powerpoint/2012/main" timeZoneBias="-540"/>
      </p:ext>
    </p:extLst>
  </p:cm>
  <p:cm authorId="2" dt="2023-09-06T08:48:15.393" idx="35">
    <p:pos x="1084" y="4826"/>
    <p:text>「難聴が検出された場合は、」→「</p:text>
    <p:extLst>
      <p:ext uri="{C676402C-5697-4E1C-873F-D02D1690AC5C}">
        <p15:threadingInfo xmlns:p15="http://schemas.microsoft.com/office/powerpoint/2012/main" timeZoneBias="-540"/>
      </p:ext>
    </p:extLst>
  </p:cm>
  <p:cm authorId="2" dt="2023-09-06T08:55:37.645" idx="36">
    <p:pos x="3600" y="7055"/>
    <p:text>オーティコン製品がスライド式に表示されるようになっていますが、個々の記載内容については別途校正が必要です。　ここに出ているリアルについての内容は見直しが必要です。</p:text>
    <p:extLst>
      <p:ext uri="{C676402C-5697-4E1C-873F-D02D1690AC5C}">
        <p15:threadingInfo xmlns:p15="http://schemas.microsoft.com/office/powerpoint/2012/main" timeZoneBias="-540"/>
      </p:ext>
    </p:extLst>
  </p:cm>
  <p:cm authorId="2" dt="2023-09-18T19:57:35.199" idx="39">
    <p:pos x="1985" y="10183"/>
    <p:text>イベントへなども」→「イベントなども」</p:text>
    <p:extLst>
      <p:ext uri="{C676402C-5697-4E1C-873F-D02D1690AC5C}">
        <p15:threadingInfo xmlns:p15="http://schemas.microsoft.com/office/powerpoint/2012/main" timeZoneBias="-5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6EFB7A-200B-43A4-B3B5-00444BB36F5D}" type="datetimeFigureOut">
              <a:rPr kumimoji="1" lang="ja-JP" altLang="en-US" smtClean="0"/>
              <a:t>2023/9/20</a:t>
            </a:fld>
            <a:endParaRPr kumimoji="1" lang="ja-JP" altLang="en-US"/>
          </a:p>
        </p:txBody>
      </p:sp>
      <p:sp>
        <p:nvSpPr>
          <p:cNvPr id="4" name="スライド イメージ プレースホルダー 3"/>
          <p:cNvSpPr>
            <a:spLocks noGrp="1" noRot="1" noChangeAspect="1"/>
          </p:cNvSpPr>
          <p:nvPr>
            <p:ph type="sldImg" idx="2"/>
          </p:nvPr>
        </p:nvSpPr>
        <p:spPr>
          <a:xfrm>
            <a:off x="3062288" y="1143000"/>
            <a:ext cx="73342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4412B9-3C9B-4442-AC5C-9A8359BEB4F5}" type="slidenum">
              <a:rPr kumimoji="1" lang="ja-JP" altLang="en-US" smtClean="0"/>
              <a:t>‹#›</a:t>
            </a:fld>
            <a:endParaRPr kumimoji="1" lang="ja-JP" altLang="en-US"/>
          </a:p>
        </p:txBody>
      </p:sp>
    </p:spTree>
    <p:extLst>
      <p:ext uri="{BB962C8B-B14F-4D97-AF65-F5344CB8AC3E}">
        <p14:creationId xmlns:p14="http://schemas.microsoft.com/office/powerpoint/2010/main" val="4842585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4713405"/>
            <a:ext cx="5829300" cy="10026815"/>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15126892"/>
            <a:ext cx="5143500" cy="6953434"/>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8D1BBF3-BB22-42E2-8FD9-D58468E427C5}" type="datetime1">
              <a:rPr kumimoji="1" lang="ja-JP" altLang="en-US" smtClean="0"/>
              <a:t>2023/9/20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525993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B2EB326-1D53-4702-A9DC-79D0AF51ECDE}" type="datetime1">
              <a:rPr kumimoji="1" lang="ja-JP" altLang="en-US" smtClean="0"/>
              <a:t>2023/9/20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072179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1533356"/>
            <a:ext cx="1478756" cy="2440702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1533356"/>
            <a:ext cx="4350544" cy="2440702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81D8D8C-2290-4A8A-B79B-DE3DCF92F159}" type="datetime1">
              <a:rPr kumimoji="1" lang="ja-JP" altLang="en-US" smtClean="0"/>
              <a:t>2023/9/20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664972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224D68E-D7A7-470B-8596-E6A8C264D614}" type="datetime1">
              <a:rPr kumimoji="1" lang="ja-JP" altLang="en-US" smtClean="0"/>
              <a:t>2023/9/20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461382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7180114"/>
            <a:ext cx="5915025" cy="11980175"/>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19273626"/>
            <a:ext cx="5915025" cy="6300091"/>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20554B2-A77C-4802-AC82-3EB055305F90}" type="datetime1">
              <a:rPr kumimoji="1" lang="ja-JP" altLang="en-US" smtClean="0"/>
              <a:t>2023/9/20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153875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7666780"/>
            <a:ext cx="2914650" cy="1827360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7666780"/>
            <a:ext cx="2914650" cy="1827360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63E234E-65AE-41D9-AA32-224D1C1183EF}" type="datetime1">
              <a:rPr kumimoji="1" lang="ja-JP" altLang="en-US" smtClean="0"/>
              <a:t>2023/9/20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3734918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1533362"/>
            <a:ext cx="5915025" cy="556675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7060106"/>
            <a:ext cx="2901255" cy="34600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10520155"/>
            <a:ext cx="2901255" cy="1547356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7060106"/>
            <a:ext cx="2915543" cy="34600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10520155"/>
            <a:ext cx="2915543" cy="1547356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1B6CF01-4F54-4C7F-B961-5FC2E2ECC38C}" type="datetime1">
              <a:rPr kumimoji="1" lang="ja-JP" altLang="en-US" smtClean="0"/>
              <a:t>2023/9/20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4012492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F053810-E4A9-4396-BC41-387438975885}" type="datetime1">
              <a:rPr kumimoji="1" lang="ja-JP" altLang="en-US" smtClean="0"/>
              <a:t>2023/9/20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3610236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F4B518-3F76-471B-8818-08E11A6FE45F}" type="datetime1">
              <a:rPr kumimoji="1" lang="ja-JP" altLang="en-US" smtClean="0"/>
              <a:t>2023/9/20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2724439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1920028"/>
            <a:ext cx="2211884" cy="6720099"/>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4146734"/>
            <a:ext cx="3471863" cy="2046696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8640127"/>
            <a:ext cx="2211884" cy="16006905"/>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00BF120-4133-4C08-8991-A3B1506647BD}" type="datetime1">
              <a:rPr kumimoji="1" lang="ja-JP" altLang="en-US" smtClean="0"/>
              <a:t>2023/9/20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1286885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1920028"/>
            <a:ext cx="2211884" cy="6720099"/>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4146734"/>
            <a:ext cx="3471863" cy="2046696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8640127"/>
            <a:ext cx="2211884" cy="16006905"/>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E7B8673-1089-40AE-8B82-F9BD8CC882E0}" type="datetime1">
              <a:rPr kumimoji="1" lang="ja-JP" altLang="en-US" smtClean="0"/>
              <a:t>2023/9/20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1313065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1533362"/>
            <a:ext cx="5915025" cy="5566751"/>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7666780"/>
            <a:ext cx="5915025" cy="18273605"/>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26693734"/>
            <a:ext cx="1543050" cy="1533356"/>
          </a:xfrm>
          <a:prstGeom prst="rect">
            <a:avLst/>
          </a:prstGeom>
        </p:spPr>
        <p:txBody>
          <a:bodyPr vert="horz" lIns="91440" tIns="45720" rIns="91440" bIns="45720" rtlCol="0" anchor="ctr"/>
          <a:lstStyle>
            <a:lvl1pPr algn="l">
              <a:defRPr sz="900">
                <a:solidFill>
                  <a:schemeClr val="tx1">
                    <a:tint val="75000"/>
                  </a:schemeClr>
                </a:solidFill>
              </a:defRPr>
            </a:lvl1pPr>
          </a:lstStyle>
          <a:p>
            <a:fld id="{EF32F7CA-6FD6-4971-AB2D-7961C9B5B9C4}" type="datetime1">
              <a:rPr kumimoji="1" lang="ja-JP" altLang="en-US" smtClean="0"/>
              <a:t>2023/9/20</a:t>
            </a:fld>
            <a:endParaRPr kumimoji="1" lang="ja-JP" altLang="en-US"/>
          </a:p>
        </p:txBody>
      </p:sp>
      <p:sp>
        <p:nvSpPr>
          <p:cNvPr id="5" name="Footer Placeholder 4"/>
          <p:cNvSpPr>
            <a:spLocks noGrp="1"/>
          </p:cNvSpPr>
          <p:nvPr>
            <p:ph type="ftr" sz="quarter" idx="3"/>
          </p:nvPr>
        </p:nvSpPr>
        <p:spPr>
          <a:xfrm>
            <a:off x="2271713" y="26693734"/>
            <a:ext cx="2314575" cy="1533356"/>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26693734"/>
            <a:ext cx="1543050" cy="1533356"/>
          </a:xfrm>
          <a:prstGeom prst="rect">
            <a:avLst/>
          </a:prstGeom>
        </p:spPr>
        <p:txBody>
          <a:bodyPr vert="horz" lIns="91440" tIns="45720" rIns="91440" bIns="45720" rtlCol="0" anchor="ctr"/>
          <a:lstStyle>
            <a:lvl1pPr algn="r">
              <a:defRPr sz="900">
                <a:solidFill>
                  <a:schemeClr val="tx1">
                    <a:tint val="75000"/>
                  </a:schemeClr>
                </a:solidFill>
              </a:defRPr>
            </a:lvl1pPr>
          </a:lstStyle>
          <a:p>
            <a:fld id="{0659AD77-81C0-4957-82F6-3F9C795B8E95}" type="slidenum">
              <a:rPr kumimoji="1" lang="ja-JP" altLang="en-US" smtClean="0"/>
              <a:t>‹#›</a:t>
            </a:fld>
            <a:endParaRPr kumimoji="1" lang="ja-JP" altLang="en-US"/>
          </a:p>
        </p:txBody>
      </p:sp>
    </p:spTree>
    <p:extLst>
      <p:ext uri="{BB962C8B-B14F-4D97-AF65-F5344CB8AC3E}">
        <p14:creationId xmlns:p14="http://schemas.microsoft.com/office/powerpoint/2010/main" val="32528520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png"/><Relationship Id="rId7" Type="http://schemas.openxmlformats.org/officeDocument/2006/relationships/image" Target="../media/image5.jpeg"/><Relationship Id="rId12" Type="http://schemas.openxmlformats.org/officeDocument/2006/relationships/comments" Target="../comments/comment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https://www.audika.com.au/hearing-aids/types/guide-to-best-hearing-aids" TargetMode="External"/><Relationship Id="rId9"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s://www.audika.com.au/try-hearing-aids-for-free#book" TargetMode="External"/><Relationship Id="rId1" Type="http://schemas.openxmlformats.org/officeDocument/2006/relationships/slideLayout" Target="../slideLayouts/slideLayout2.xml"/><Relationship Id="rId6" Type="http://schemas.openxmlformats.org/officeDocument/2006/relationships/comments" Target="../comments/comment3.xml"/><Relationship Id="rId5" Type="http://schemas.openxmlformats.org/officeDocument/2006/relationships/hyperlink" Target="https://www.audika.com.au/terms-and-conditions/two-week-hearing-aid-trial" TargetMode="External"/><Relationship Id="rId4" Type="http://schemas.openxmlformats.org/officeDocument/2006/relationships/hyperlink" Target="https://au-audika.preview.rt.demant.com/terms-and-conditions/audika-advantag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7209ABD-D468-8C85-0662-D512919FB0BA}"/>
              </a:ext>
            </a:extLst>
          </p:cNvPr>
          <p:cNvSpPr txBox="1"/>
          <p:nvPr/>
        </p:nvSpPr>
        <p:spPr>
          <a:xfrm>
            <a:off x="121444" y="7765628"/>
            <a:ext cx="6615112" cy="253916"/>
          </a:xfrm>
          <a:prstGeom prst="rect">
            <a:avLst/>
          </a:prstGeom>
          <a:noFill/>
        </p:spPr>
        <p:txBody>
          <a:bodyPr wrap="square">
            <a:spAutoFit/>
          </a:bodyPr>
          <a:lstStyle/>
          <a:p>
            <a:r>
              <a:rPr lang="en-US" altLang="ja-JP" sz="1050" b="1" dirty="0"/>
              <a:t>※</a:t>
            </a:r>
            <a:r>
              <a:rPr lang="ja-JP" altLang="en-US" sz="1050" b="1" dirty="0"/>
              <a:t>全体構成をご理解頂くため便宜上「1-0-①」のように合番を振っていますが掲載時には表示されません。</a:t>
            </a:r>
          </a:p>
        </p:txBody>
      </p:sp>
      <p:sp>
        <p:nvSpPr>
          <p:cNvPr id="7" name="スライド番号プレースホルダー 6">
            <a:extLst>
              <a:ext uri="{FF2B5EF4-FFF2-40B4-BE49-F238E27FC236}">
                <a16:creationId xmlns:a16="http://schemas.microsoft.com/office/drawing/2014/main" id="{B087E556-3830-1D51-5795-E9BCECC43C0C}"/>
              </a:ext>
            </a:extLst>
          </p:cNvPr>
          <p:cNvSpPr>
            <a:spLocks noGrp="1"/>
          </p:cNvSpPr>
          <p:nvPr>
            <p:ph type="sldNum" sz="quarter" idx="12"/>
          </p:nvPr>
        </p:nvSpPr>
        <p:spPr/>
        <p:txBody>
          <a:bodyPr/>
          <a:lstStyle/>
          <a:p>
            <a:fld id="{0659AD77-81C0-4957-82F6-3F9C795B8E95}" type="slidenum">
              <a:rPr kumimoji="1" lang="ja-JP" altLang="en-US" smtClean="0"/>
              <a:t>1</a:t>
            </a:fld>
            <a:endParaRPr kumimoji="1" lang="ja-JP" altLang="en-US"/>
          </a:p>
        </p:txBody>
      </p:sp>
      <p:sp>
        <p:nvSpPr>
          <p:cNvPr id="5" name="テキスト ボックス 4">
            <a:extLst>
              <a:ext uri="{FF2B5EF4-FFF2-40B4-BE49-F238E27FC236}">
                <a16:creationId xmlns:a16="http://schemas.microsoft.com/office/drawing/2014/main" id="{043EBEAE-88E8-2FD6-4EF2-857890176E15}"/>
              </a:ext>
            </a:extLst>
          </p:cNvPr>
          <p:cNvSpPr txBox="1"/>
          <p:nvPr/>
        </p:nvSpPr>
        <p:spPr>
          <a:xfrm>
            <a:off x="243685" y="306425"/>
            <a:ext cx="6371425" cy="338554"/>
          </a:xfrm>
          <a:prstGeom prst="rect">
            <a:avLst/>
          </a:prstGeom>
          <a:noFill/>
          <a:ln>
            <a:solidFill>
              <a:schemeClr val="tx1"/>
            </a:solidFill>
          </a:ln>
        </p:spPr>
        <p:txBody>
          <a:bodyPr wrap="square" rtlCol="0">
            <a:spAutoFit/>
          </a:bodyPr>
          <a:lstStyle/>
          <a:p>
            <a:r>
              <a:rPr lang="ja-JP" altLang="en-US" sz="1600"/>
              <a:t>コンテンツ一覧</a:t>
            </a:r>
            <a:endParaRPr lang="ja-JP" altLang="en-US" sz="1600" dirty="0"/>
          </a:p>
        </p:txBody>
      </p:sp>
      <p:graphicFrame>
        <p:nvGraphicFramePr>
          <p:cNvPr id="2" name="表 1">
            <a:extLst>
              <a:ext uri="{FF2B5EF4-FFF2-40B4-BE49-F238E27FC236}">
                <a16:creationId xmlns:a16="http://schemas.microsoft.com/office/drawing/2014/main" id="{1A02615A-856A-958A-3B41-D52BAFCA40C7}"/>
              </a:ext>
            </a:extLst>
          </p:cNvPr>
          <p:cNvGraphicFramePr>
            <a:graphicFrameLocks noGrp="1"/>
          </p:cNvGraphicFramePr>
          <p:nvPr>
            <p:extLst>
              <p:ext uri="{D42A27DB-BD31-4B8C-83A1-F6EECF244321}">
                <p14:modId xmlns:p14="http://schemas.microsoft.com/office/powerpoint/2010/main" val="1577398545"/>
              </p:ext>
            </p:extLst>
          </p:nvPr>
        </p:nvGraphicFramePr>
        <p:xfrm>
          <a:off x="242890" y="306425"/>
          <a:ext cx="6372224" cy="7418425"/>
        </p:xfrm>
        <a:graphic>
          <a:graphicData uri="http://schemas.openxmlformats.org/drawingml/2006/table">
            <a:tbl>
              <a:tblPr firstRow="1" firstCol="1" bandRow="1">
                <a:tableStyleId>{5C22544A-7EE6-4342-B048-85BDC9FD1C3A}</a:tableStyleId>
              </a:tblPr>
              <a:tblGrid>
                <a:gridCol w="683326">
                  <a:extLst>
                    <a:ext uri="{9D8B030D-6E8A-4147-A177-3AD203B41FA5}">
                      <a16:colId xmlns:a16="http://schemas.microsoft.com/office/drawing/2014/main" val="2454966416"/>
                    </a:ext>
                  </a:extLst>
                </a:gridCol>
                <a:gridCol w="1780410">
                  <a:extLst>
                    <a:ext uri="{9D8B030D-6E8A-4147-A177-3AD203B41FA5}">
                      <a16:colId xmlns:a16="http://schemas.microsoft.com/office/drawing/2014/main" val="3132664952"/>
                    </a:ext>
                  </a:extLst>
                </a:gridCol>
                <a:gridCol w="3908488">
                  <a:extLst>
                    <a:ext uri="{9D8B030D-6E8A-4147-A177-3AD203B41FA5}">
                      <a16:colId xmlns:a16="http://schemas.microsoft.com/office/drawing/2014/main" val="3889787016"/>
                    </a:ext>
                  </a:extLst>
                </a:gridCol>
              </a:tblGrid>
              <a:tr h="201360">
                <a:tc>
                  <a:txBody>
                    <a:bodyPr/>
                    <a:lstStyle/>
                    <a:p>
                      <a:pPr algn="l"/>
                      <a:endParaRPr lang="en-US" altLang="ja-JP" sz="900" kern="0" dirty="0">
                        <a:effectLst/>
                        <a:latin typeface="+mn-ea"/>
                        <a:ea typeface="+mn-ea"/>
                      </a:endParaRPr>
                    </a:p>
                  </a:txBody>
                  <a:tcPr marL="28575" marR="28575" marT="19050" marB="19050" anchor="b">
                    <a:solidFill>
                      <a:schemeClr val="bg1">
                        <a:lumMod val="65000"/>
                      </a:schemeClr>
                    </a:solidFill>
                  </a:tcPr>
                </a:tc>
                <a:tc>
                  <a:txBody>
                    <a:bodyPr/>
                    <a:lstStyle/>
                    <a:p>
                      <a:pPr algn="ctr"/>
                      <a:r>
                        <a:rPr lang="ja-JP" altLang="en-US" sz="900" kern="100" dirty="0">
                          <a:effectLst/>
                          <a:latin typeface="+mn-ea"/>
                          <a:ea typeface="+mn-ea"/>
                        </a:rPr>
                        <a:t>テーマ</a:t>
                      </a:r>
                      <a:endParaRPr lang="en-US" altLang="ja-JP" sz="900" kern="100" dirty="0">
                        <a:effectLst/>
                        <a:latin typeface="+mn-ea"/>
                        <a:ea typeface="+mn-ea"/>
                      </a:endParaRPr>
                    </a:p>
                  </a:txBody>
                  <a:tcPr marL="28575" marR="28575" marT="19050" marB="19050" anchor="b">
                    <a:solidFill>
                      <a:schemeClr val="bg1">
                        <a:lumMod val="65000"/>
                      </a:schemeClr>
                    </a:solidFill>
                  </a:tcPr>
                </a:tc>
                <a:tc>
                  <a:txBody>
                    <a:bodyPr/>
                    <a:lstStyle/>
                    <a:p>
                      <a:pPr algn="ctr"/>
                      <a:r>
                        <a:rPr lang="ja-JP" altLang="en-US" sz="900" kern="100" dirty="0">
                          <a:effectLst/>
                          <a:latin typeface="+mn-ea"/>
                          <a:ea typeface="+mn-ea"/>
                        </a:rPr>
                        <a:t>内　容</a:t>
                      </a:r>
                      <a:endParaRPr lang="en-US" altLang="ja-JP" sz="900" kern="100" dirty="0">
                        <a:effectLst/>
                        <a:latin typeface="+mn-ea"/>
                        <a:ea typeface="+mn-ea"/>
                      </a:endParaRPr>
                    </a:p>
                  </a:txBody>
                  <a:tcPr marL="28575" marR="28575" marT="19050" marB="19050" anchor="b">
                    <a:solidFill>
                      <a:schemeClr val="bg1">
                        <a:lumMod val="65000"/>
                      </a:schemeClr>
                    </a:solidFill>
                  </a:tcPr>
                </a:tc>
                <a:extLst>
                  <a:ext uri="{0D108BD9-81ED-4DB2-BD59-A6C34878D82A}">
                    <a16:rowId xmlns:a16="http://schemas.microsoft.com/office/drawing/2014/main" val="1324895207"/>
                  </a:ext>
                </a:extLst>
              </a:tr>
              <a:tr h="0">
                <a:tc>
                  <a:txBody>
                    <a:bodyPr/>
                    <a:lstStyle/>
                    <a:p>
                      <a:pPr algn="ctr"/>
                      <a:endParaRPr lang="en-US" altLang="ja-JP" sz="900" kern="100" dirty="0">
                        <a:effectLst/>
                        <a:latin typeface="+mn-ea"/>
                        <a:ea typeface="+mn-ea"/>
                      </a:endParaRPr>
                    </a:p>
                    <a:p>
                      <a:pPr algn="ctr"/>
                      <a:r>
                        <a:rPr lang="en-US" altLang="ja-JP" sz="900" kern="100" dirty="0">
                          <a:effectLst/>
                          <a:latin typeface="+mn-ea"/>
                          <a:ea typeface="+mn-ea"/>
                        </a:rPr>
                        <a:t>1-0</a:t>
                      </a:r>
                    </a:p>
                    <a:p>
                      <a:pPr algn="ctr"/>
                      <a:endParaRPr lang="en-US" altLang="ja-JP" sz="900" kern="100" dirty="0">
                        <a:effectLst/>
                        <a:latin typeface="+mn-ea"/>
                        <a:ea typeface="+mn-ea"/>
                      </a:endParaRPr>
                    </a:p>
                    <a:p>
                      <a:pPr algn="ctr"/>
                      <a:endParaRPr lang="en-US" altLang="ja-JP" sz="900" kern="100" dirty="0">
                        <a:effectLst/>
                        <a:latin typeface="+mn-ea"/>
                        <a:ea typeface="+mn-ea"/>
                      </a:endParaRPr>
                    </a:p>
                    <a:p>
                      <a:pPr algn="ctr"/>
                      <a:endParaRPr lang="en-US" altLang="ja-JP" sz="900" kern="100" dirty="0">
                        <a:effectLst/>
                        <a:latin typeface="+mn-ea"/>
                        <a:ea typeface="+mn-ea"/>
                      </a:endParaRPr>
                    </a:p>
                  </a:txBody>
                  <a:tcPr marL="28575" marR="28575" marT="19050" marB="19050" anchor="b">
                    <a:solidFill>
                      <a:schemeClr val="bg1">
                        <a:lumMod val="65000"/>
                      </a:schemeClr>
                    </a:solidFill>
                  </a:tcPr>
                </a:tc>
                <a:tc>
                  <a:txBody>
                    <a:bodyPr/>
                    <a:lstStyle/>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900" b="1" kern="100" dirty="0">
                          <a:solidFill>
                            <a:schemeClr val="tx1"/>
                          </a:solidFill>
                          <a:effectLst/>
                          <a:latin typeface="+mn-ea"/>
                          <a:ea typeface="+mn-ea"/>
                          <a:cs typeface="Times New Roman" panose="02020603050405020304" pitchFamily="18" charset="0"/>
                        </a:rPr>
                        <a:t>聴こえをよくする</a:t>
                      </a:r>
                      <a:r>
                        <a:rPr lang="en-US" altLang="ja-JP" sz="900" b="1" kern="100" dirty="0">
                          <a:solidFill>
                            <a:schemeClr val="tx1"/>
                          </a:solidFill>
                          <a:effectLst/>
                          <a:latin typeface="+mn-ea"/>
                          <a:ea typeface="+mn-ea"/>
                          <a:cs typeface="Times New Roman" panose="02020603050405020304" pitchFamily="18" charset="0"/>
                        </a:rPr>
                        <a:t>4</a:t>
                      </a:r>
                      <a:r>
                        <a:rPr lang="ja-JP" altLang="en-US" sz="900" b="1" kern="100" dirty="0">
                          <a:solidFill>
                            <a:schemeClr val="tx1"/>
                          </a:solidFill>
                          <a:effectLst/>
                          <a:latin typeface="+mn-ea"/>
                          <a:ea typeface="+mn-ea"/>
                          <a:cs typeface="Times New Roman" panose="02020603050405020304" pitchFamily="18" charset="0"/>
                        </a:rPr>
                        <a:t>つのステップ</a:t>
                      </a:r>
                      <a:endParaRPr lang="en-US" altLang="ja-JP" sz="900" b="1"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b="1"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b="1"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b="1"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ja-JP" altLang="ja-JP" sz="900" b="1" kern="100" dirty="0">
                        <a:solidFill>
                          <a:schemeClr val="tx1"/>
                        </a:solidFill>
                        <a:effectLst/>
                        <a:latin typeface="+mn-ea"/>
                        <a:ea typeface="+mn-ea"/>
                        <a:cs typeface="Times New Roman" panose="02020603050405020304" pitchFamily="18" charset="0"/>
                      </a:endParaRPr>
                    </a:p>
                  </a:txBody>
                  <a:tcPr marL="28575" marR="28575" marT="19050" marB="19050" anchor="b">
                    <a:solidFill>
                      <a:schemeClr val="bg1">
                        <a:lumMod val="85000"/>
                      </a:schemeClr>
                    </a:solidFill>
                  </a:tcPr>
                </a:tc>
                <a:tc>
                  <a:txBody>
                    <a:bodyPr/>
                    <a:lstStyle/>
                    <a:p>
                      <a:r>
                        <a:rPr kumimoji="1" lang="en-US" altLang="ja-JP" sz="900" b="0" kern="1200" dirty="0">
                          <a:solidFill>
                            <a:schemeClr val="dk1"/>
                          </a:solidFill>
                          <a:effectLst/>
                          <a:latin typeface="+mn-lt"/>
                          <a:ea typeface="+mn-ea"/>
                          <a:cs typeface="+mn-cs"/>
                        </a:rPr>
                        <a:t>1-0-</a:t>
                      </a:r>
                      <a:r>
                        <a:rPr kumimoji="1" lang="ja-JP" altLang="ja-JP" sz="900" b="0" kern="1200" dirty="0">
                          <a:solidFill>
                            <a:schemeClr val="dk1"/>
                          </a:solidFill>
                          <a:effectLst/>
                          <a:latin typeface="+mn-lt"/>
                          <a:ea typeface="+mn-ea"/>
                          <a:cs typeface="+mn-cs"/>
                        </a:rPr>
                        <a:t>① 聴力を改善するための</a:t>
                      </a:r>
                      <a:r>
                        <a:rPr kumimoji="1" lang="en-US" altLang="ja-JP" sz="900" b="0" kern="1200" dirty="0">
                          <a:solidFill>
                            <a:schemeClr val="dk1"/>
                          </a:solidFill>
                          <a:effectLst/>
                          <a:latin typeface="+mn-lt"/>
                          <a:ea typeface="+mn-ea"/>
                          <a:cs typeface="+mn-cs"/>
                        </a:rPr>
                        <a:t>4</a:t>
                      </a:r>
                      <a:r>
                        <a:rPr kumimoji="1" lang="ja-JP" altLang="ja-JP" sz="900" b="0" kern="1200" dirty="0">
                          <a:solidFill>
                            <a:schemeClr val="dk1"/>
                          </a:solidFill>
                          <a:effectLst/>
                          <a:latin typeface="+mn-lt"/>
                          <a:ea typeface="+mn-ea"/>
                          <a:cs typeface="+mn-cs"/>
                        </a:rPr>
                        <a:t>つのステップ</a:t>
                      </a:r>
                    </a:p>
                    <a:p>
                      <a:r>
                        <a:rPr kumimoji="1" lang="en-US" altLang="ja-JP" sz="900" b="0" kern="1200" dirty="0">
                          <a:solidFill>
                            <a:schemeClr val="dk1"/>
                          </a:solidFill>
                          <a:effectLst/>
                          <a:latin typeface="+mn-lt"/>
                          <a:ea typeface="+mn-ea"/>
                          <a:cs typeface="+mn-cs"/>
                        </a:rPr>
                        <a:t>1-0-</a:t>
                      </a:r>
                      <a:r>
                        <a:rPr kumimoji="1" lang="ja-JP" altLang="ja-JP" sz="900" b="0" kern="1200" dirty="0">
                          <a:solidFill>
                            <a:schemeClr val="dk1"/>
                          </a:solidFill>
                          <a:effectLst/>
                          <a:latin typeface="+mn-lt"/>
                          <a:ea typeface="+mn-ea"/>
                          <a:cs typeface="+mn-cs"/>
                        </a:rPr>
                        <a:t>② </a:t>
                      </a:r>
                      <a:r>
                        <a:rPr kumimoji="1" lang="en-US" altLang="ja-JP" sz="900" b="0" kern="1200" dirty="0">
                          <a:solidFill>
                            <a:schemeClr val="dk1"/>
                          </a:solidFill>
                          <a:effectLst/>
                          <a:latin typeface="+mn-lt"/>
                          <a:ea typeface="+mn-ea"/>
                          <a:cs typeface="+mn-cs"/>
                        </a:rPr>
                        <a:t>1.</a:t>
                      </a:r>
                      <a:r>
                        <a:rPr kumimoji="1" lang="ja-JP" altLang="ja-JP" sz="900" b="0" kern="1200" dirty="0">
                          <a:solidFill>
                            <a:schemeClr val="dk1"/>
                          </a:solidFill>
                          <a:effectLst/>
                          <a:latin typeface="+mn-lt"/>
                          <a:ea typeface="+mn-ea"/>
                          <a:cs typeface="+mn-cs"/>
                        </a:rPr>
                        <a:t>難聴の</a:t>
                      </a:r>
                      <a:r>
                        <a:rPr kumimoji="1" lang="en-US" altLang="ja-JP" sz="900" b="0" kern="1200" dirty="0">
                          <a:solidFill>
                            <a:schemeClr val="dk1"/>
                          </a:solidFill>
                          <a:effectLst/>
                          <a:latin typeface="+mn-lt"/>
                          <a:ea typeface="+mn-ea"/>
                          <a:cs typeface="+mn-cs"/>
                        </a:rPr>
                        <a:t>6</a:t>
                      </a:r>
                      <a:r>
                        <a:rPr kumimoji="1" lang="ja-JP" altLang="ja-JP" sz="900" b="0" kern="1200" dirty="0">
                          <a:solidFill>
                            <a:schemeClr val="dk1"/>
                          </a:solidFill>
                          <a:effectLst/>
                          <a:latin typeface="+mn-lt"/>
                          <a:ea typeface="+mn-ea"/>
                          <a:cs typeface="+mn-cs"/>
                        </a:rPr>
                        <a:t>つの兆候と症状を知る</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ja-JP" sz="900" b="0" kern="1200" dirty="0">
                          <a:solidFill>
                            <a:schemeClr val="accent1"/>
                          </a:solidFill>
                          <a:effectLst/>
                          <a:latin typeface="+mn-lt"/>
                          <a:ea typeface="+mn-ea"/>
                          <a:cs typeface="+mn-cs"/>
                        </a:rPr>
                        <a:t>●検査が必要かを判断する</a:t>
                      </a:r>
                      <a:r>
                        <a:rPr kumimoji="1" lang="en-US" altLang="ja-JP" sz="900" b="0" kern="1200" dirty="0">
                          <a:solidFill>
                            <a:schemeClr val="accent1"/>
                          </a:solidFill>
                          <a:effectLst/>
                          <a:latin typeface="+mn-lt"/>
                          <a:ea typeface="+mn-ea"/>
                          <a:cs typeface="+mn-cs"/>
                        </a:rPr>
                        <a:t>(call to action)</a:t>
                      </a:r>
                      <a:endParaRPr kumimoji="1" lang="ja-JP" altLang="ja-JP" sz="900" b="0" kern="1200" dirty="0">
                        <a:solidFill>
                          <a:schemeClr val="accent1"/>
                        </a:solidFill>
                        <a:effectLst/>
                        <a:latin typeface="+mn-lt"/>
                        <a:ea typeface="+mn-ea"/>
                        <a:cs typeface="+mn-cs"/>
                      </a:endParaRPr>
                    </a:p>
                    <a:p>
                      <a:r>
                        <a:rPr kumimoji="1" lang="en-US" altLang="ja-JP" sz="900" b="0" kern="1200" dirty="0">
                          <a:solidFill>
                            <a:schemeClr val="dk1"/>
                          </a:solidFill>
                          <a:effectLst/>
                          <a:latin typeface="+mn-lt"/>
                          <a:ea typeface="+mn-ea"/>
                          <a:cs typeface="+mn-cs"/>
                        </a:rPr>
                        <a:t>1-0-</a:t>
                      </a:r>
                      <a:r>
                        <a:rPr kumimoji="1" lang="ja-JP" altLang="ja-JP" sz="900" b="0" kern="1200" dirty="0">
                          <a:solidFill>
                            <a:schemeClr val="dk1"/>
                          </a:solidFill>
                          <a:effectLst/>
                          <a:latin typeface="+mn-lt"/>
                          <a:ea typeface="+mn-ea"/>
                          <a:cs typeface="+mn-cs"/>
                        </a:rPr>
                        <a:t>③ </a:t>
                      </a:r>
                      <a:r>
                        <a:rPr kumimoji="1" lang="en-US" altLang="ja-JP" sz="900" b="0" kern="1200" dirty="0">
                          <a:solidFill>
                            <a:schemeClr val="dk1"/>
                          </a:solidFill>
                          <a:effectLst/>
                          <a:latin typeface="+mn-lt"/>
                          <a:ea typeface="+mn-ea"/>
                          <a:cs typeface="+mn-cs"/>
                        </a:rPr>
                        <a:t>2.</a:t>
                      </a:r>
                      <a:r>
                        <a:rPr kumimoji="1" lang="ja-JP" altLang="ja-JP" sz="900" b="0" kern="1200" dirty="0">
                          <a:solidFill>
                            <a:schemeClr val="dk1"/>
                          </a:solidFill>
                          <a:effectLst/>
                          <a:latin typeface="+mn-lt"/>
                          <a:ea typeface="+mn-ea"/>
                          <a:cs typeface="+mn-cs"/>
                        </a:rPr>
                        <a:t>無料の聴力測定を予約する</a:t>
                      </a:r>
                    </a:p>
                    <a:p>
                      <a:r>
                        <a:rPr kumimoji="1" lang="en-US" altLang="ja-JP" sz="900" b="0" kern="1200" dirty="0">
                          <a:solidFill>
                            <a:schemeClr val="dk1"/>
                          </a:solidFill>
                          <a:effectLst/>
                          <a:latin typeface="+mn-lt"/>
                          <a:ea typeface="+mn-ea"/>
                          <a:cs typeface="+mn-cs"/>
                        </a:rPr>
                        <a:t>1-0-</a:t>
                      </a:r>
                      <a:r>
                        <a:rPr kumimoji="1" lang="ja-JP" altLang="ja-JP" sz="900" b="0" kern="1200" dirty="0">
                          <a:solidFill>
                            <a:schemeClr val="dk1"/>
                          </a:solidFill>
                          <a:effectLst/>
                          <a:latin typeface="+mn-lt"/>
                          <a:ea typeface="+mn-ea"/>
                          <a:cs typeface="+mn-cs"/>
                        </a:rPr>
                        <a:t>④ </a:t>
                      </a:r>
                      <a:r>
                        <a:rPr kumimoji="1" lang="en-US" altLang="ja-JP" sz="900" b="0" kern="1200" dirty="0">
                          <a:solidFill>
                            <a:schemeClr val="dk1"/>
                          </a:solidFill>
                          <a:effectLst/>
                          <a:latin typeface="+mn-lt"/>
                          <a:ea typeface="+mn-ea"/>
                          <a:cs typeface="+mn-cs"/>
                        </a:rPr>
                        <a:t>3.</a:t>
                      </a:r>
                      <a:r>
                        <a:rPr kumimoji="1" lang="ja-JP" altLang="ja-JP" sz="900" b="0" kern="1200" dirty="0">
                          <a:solidFill>
                            <a:schemeClr val="dk1"/>
                          </a:solidFill>
                          <a:effectLst/>
                          <a:latin typeface="+mn-lt"/>
                          <a:ea typeface="+mn-ea"/>
                          <a:cs typeface="+mn-cs"/>
                        </a:rPr>
                        <a:t>最新の補聴器について学ぶ</a:t>
                      </a:r>
                      <a:r>
                        <a:rPr kumimoji="1" lang="en-US" altLang="ja-JP" sz="900" b="0" kern="1200" dirty="0">
                          <a:solidFill>
                            <a:schemeClr val="dk1"/>
                          </a:solidFill>
                          <a:effectLst/>
                          <a:latin typeface="+mn-lt"/>
                          <a:ea typeface="+mn-ea"/>
                          <a:cs typeface="+mn-cs"/>
                        </a:rPr>
                        <a:t> </a:t>
                      </a:r>
                      <a:endParaRPr kumimoji="1" lang="ja-JP" altLang="ja-JP" sz="900" b="0" kern="1200" dirty="0">
                        <a:solidFill>
                          <a:schemeClr val="dk1"/>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ja-JP" sz="900" b="0" kern="1200" dirty="0">
                          <a:solidFill>
                            <a:schemeClr val="accent1"/>
                          </a:solidFill>
                          <a:effectLst/>
                          <a:latin typeface="+mn-lt"/>
                          <a:ea typeface="+mn-ea"/>
                          <a:cs typeface="+mn-cs"/>
                        </a:rPr>
                        <a:t>●オーティコン補聴器のご紹介</a:t>
                      </a:r>
                      <a:r>
                        <a:rPr kumimoji="1" lang="en-US" altLang="ja-JP" sz="900" b="0" kern="1200" dirty="0">
                          <a:solidFill>
                            <a:schemeClr val="accent1"/>
                          </a:solidFill>
                          <a:effectLst/>
                          <a:latin typeface="+mn-lt"/>
                          <a:ea typeface="+mn-ea"/>
                          <a:cs typeface="+mn-cs"/>
                        </a:rPr>
                        <a:t>(call to action)</a:t>
                      </a:r>
                      <a:endParaRPr kumimoji="1" lang="ja-JP" altLang="ja-JP" sz="900" b="0" kern="1200" dirty="0">
                        <a:solidFill>
                          <a:schemeClr val="accent1"/>
                        </a:solidFill>
                        <a:effectLst/>
                        <a:latin typeface="+mn-lt"/>
                        <a:ea typeface="+mn-ea"/>
                        <a:cs typeface="+mn-cs"/>
                      </a:endParaRPr>
                    </a:p>
                    <a:p>
                      <a:r>
                        <a:rPr kumimoji="1" lang="en-US" altLang="ja-JP" sz="900" b="0" kern="1200" dirty="0">
                          <a:solidFill>
                            <a:schemeClr val="dk1"/>
                          </a:solidFill>
                          <a:effectLst/>
                          <a:latin typeface="+mn-lt"/>
                          <a:ea typeface="+mn-ea"/>
                          <a:cs typeface="+mn-cs"/>
                        </a:rPr>
                        <a:t>1-0-</a:t>
                      </a:r>
                      <a:r>
                        <a:rPr kumimoji="1" lang="ja-JP" altLang="ja-JP" sz="900" b="0" kern="1200" dirty="0">
                          <a:solidFill>
                            <a:schemeClr val="dk1"/>
                          </a:solidFill>
                          <a:effectLst/>
                          <a:latin typeface="+mn-lt"/>
                          <a:ea typeface="+mn-ea"/>
                          <a:cs typeface="+mn-cs"/>
                        </a:rPr>
                        <a:t>⑤ </a:t>
                      </a:r>
                      <a:r>
                        <a:rPr kumimoji="1" lang="en-US" altLang="ja-JP" sz="900" b="0" kern="1200" dirty="0">
                          <a:solidFill>
                            <a:schemeClr val="dk1"/>
                          </a:solidFill>
                          <a:effectLst/>
                          <a:latin typeface="+mn-lt"/>
                          <a:ea typeface="+mn-ea"/>
                          <a:cs typeface="+mn-cs"/>
                        </a:rPr>
                        <a:t>4. </a:t>
                      </a:r>
                      <a:r>
                        <a:rPr kumimoji="1" lang="ja-JP" altLang="ja-JP" sz="900" b="0" kern="1200" dirty="0">
                          <a:solidFill>
                            <a:schemeClr val="dk1"/>
                          </a:solidFill>
                          <a:effectLst/>
                          <a:latin typeface="+mn-lt"/>
                          <a:ea typeface="+mn-ea"/>
                          <a:cs typeface="+mn-cs"/>
                        </a:rPr>
                        <a:t>支払い計画、支給制度や補助金について学ぶ</a:t>
                      </a:r>
                    </a:p>
                    <a:p>
                      <a:r>
                        <a:rPr kumimoji="1" lang="en-US" altLang="ja-JP" sz="900" b="0" kern="1200" dirty="0">
                          <a:solidFill>
                            <a:schemeClr val="dk1"/>
                          </a:solidFill>
                          <a:effectLst/>
                          <a:latin typeface="+mn-lt"/>
                          <a:ea typeface="+mn-ea"/>
                          <a:cs typeface="+mn-cs"/>
                        </a:rPr>
                        <a:t>1-0-</a:t>
                      </a:r>
                      <a:r>
                        <a:rPr kumimoji="1" lang="ja-JP" altLang="ja-JP" sz="900" b="0" kern="1200" dirty="0">
                          <a:solidFill>
                            <a:schemeClr val="dk1"/>
                          </a:solidFill>
                          <a:effectLst/>
                          <a:latin typeface="+mn-lt"/>
                          <a:ea typeface="+mn-ea"/>
                          <a:cs typeface="+mn-cs"/>
                        </a:rPr>
                        <a:t>⑥ </a:t>
                      </a:r>
                      <a:r>
                        <a:rPr kumimoji="1" lang="en-US" altLang="ja-JP" sz="900" b="0" kern="1200" dirty="0">
                          <a:solidFill>
                            <a:schemeClr val="dk1"/>
                          </a:solidFill>
                          <a:effectLst/>
                          <a:latin typeface="+mn-lt"/>
                          <a:ea typeface="+mn-ea"/>
                          <a:cs typeface="+mn-cs"/>
                        </a:rPr>
                        <a:t> </a:t>
                      </a:r>
                      <a:r>
                        <a:rPr kumimoji="1" lang="ja-JP" altLang="ja-JP" sz="900" b="0" kern="1200" dirty="0">
                          <a:solidFill>
                            <a:schemeClr val="dk1"/>
                          </a:solidFill>
                          <a:effectLst/>
                          <a:latin typeface="+mn-lt"/>
                          <a:ea typeface="+mn-ea"/>
                          <a:cs typeface="+mn-cs"/>
                        </a:rPr>
                        <a:t>新日本補聴器のアドバンテージを利用する</a:t>
                      </a:r>
                      <a:endParaRPr kumimoji="1" lang="en-US" altLang="ja-JP" sz="900" b="0" kern="1200" dirty="0">
                        <a:solidFill>
                          <a:schemeClr val="dk1"/>
                        </a:solidFill>
                        <a:effectLst/>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900" b="0" dirty="0">
                          <a:solidFill>
                            <a:srgbClr val="FF0000"/>
                          </a:solidFill>
                          <a:latin typeface="+mn-ea"/>
                        </a:rPr>
                        <a:t>1-0-</a:t>
                      </a:r>
                      <a:r>
                        <a:rPr lang="ja-JP" altLang="en-US" sz="900" b="0" dirty="0">
                          <a:solidFill>
                            <a:srgbClr val="FF0000"/>
                          </a:solidFill>
                          <a:latin typeface="+mn-ea"/>
                        </a:rPr>
                        <a:t>⑦</a:t>
                      </a:r>
                      <a:r>
                        <a:rPr lang="ja-JP" altLang="en-US" sz="900" b="0" dirty="0">
                          <a:solidFill>
                            <a:srgbClr val="FF0000"/>
                          </a:solidFill>
                        </a:rPr>
                        <a:t> 医師や聴覚の</a:t>
                      </a:r>
                      <a:r>
                        <a:rPr lang="ja-JP" altLang="en-US" sz="900" b="0" dirty="0">
                          <a:solidFill>
                            <a:srgbClr val="FF0000"/>
                          </a:solidFill>
                          <a:latin typeface="Soho Gothic W01 Bold"/>
                        </a:rPr>
                        <a:t>専門家からアドバイスを受けてください（新規）</a:t>
                      </a:r>
                      <a:endParaRPr lang="ja-JP" altLang="en-US" sz="900" b="0" dirty="0">
                        <a:solidFill>
                          <a:srgbClr val="FF0000"/>
                        </a:solidFill>
                        <a:latin typeface="Soho Gothic W01 Light"/>
                      </a:endParaRPr>
                    </a:p>
                  </a:txBody>
                  <a:tcPr marL="28575" marR="28575" marT="19050" marB="19050" anchor="b">
                    <a:solidFill>
                      <a:schemeClr val="bg1">
                        <a:lumMod val="85000"/>
                      </a:schemeClr>
                    </a:solidFill>
                  </a:tcPr>
                </a:tc>
                <a:extLst>
                  <a:ext uri="{0D108BD9-81ED-4DB2-BD59-A6C34878D82A}">
                    <a16:rowId xmlns:a16="http://schemas.microsoft.com/office/drawing/2014/main" val="1071578478"/>
                  </a:ext>
                </a:extLst>
              </a:tr>
              <a:tr h="545798">
                <a:tc>
                  <a:txBody>
                    <a:bodyPr/>
                    <a:lstStyle/>
                    <a:p>
                      <a:pPr algn="ctr"/>
                      <a:r>
                        <a:rPr lang="en-US" altLang="ja-JP" sz="900" kern="100" dirty="0">
                          <a:effectLst/>
                          <a:latin typeface="+mn-ea"/>
                          <a:ea typeface="+mn-ea"/>
                        </a:rPr>
                        <a:t>1-2</a:t>
                      </a:r>
                    </a:p>
                    <a:p>
                      <a:pPr algn="ctr"/>
                      <a:endParaRPr lang="en-US" altLang="ja-JP" sz="900" kern="100" dirty="0">
                        <a:effectLst/>
                        <a:latin typeface="+mn-ea"/>
                        <a:ea typeface="+mn-ea"/>
                      </a:endParaRPr>
                    </a:p>
                    <a:p>
                      <a:pPr algn="ctr"/>
                      <a:endParaRPr lang="en-US" altLang="ja-JP" sz="900" kern="100" dirty="0">
                        <a:effectLst/>
                        <a:latin typeface="+mn-ea"/>
                        <a:ea typeface="+mn-ea"/>
                      </a:endParaRPr>
                    </a:p>
                    <a:p>
                      <a:pPr algn="ctr"/>
                      <a:endParaRPr lang="ja-JP" sz="900" kern="100" dirty="0">
                        <a:effectLst/>
                        <a:latin typeface="+mn-ea"/>
                        <a:ea typeface="+mn-ea"/>
                      </a:endParaRPr>
                    </a:p>
                  </a:txBody>
                  <a:tcPr marL="28575" marR="28575" marT="19050" marB="19050" anchor="b">
                    <a:solidFill>
                      <a:schemeClr val="bg1">
                        <a:lumMod val="65000"/>
                      </a:schemeClr>
                    </a:solidFill>
                  </a:tcPr>
                </a:tc>
                <a:tc>
                  <a:txBody>
                    <a:bodyPr/>
                    <a:lstStyle/>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900" kern="100" dirty="0">
                          <a:solidFill>
                            <a:schemeClr val="tx1"/>
                          </a:solidFill>
                          <a:effectLst/>
                          <a:latin typeface="+mn-ea"/>
                          <a:ea typeface="+mn-ea"/>
                          <a:cs typeface="Times New Roman" panose="02020603050405020304" pitchFamily="18" charset="0"/>
                        </a:rPr>
                        <a:t>自宅で補聴器を試してみる</a:t>
                      </a:r>
                      <a:endParaRPr lang="en-US" altLang="ja-JP" sz="900"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ja-JP" altLang="ja-JP" sz="900" kern="100" dirty="0">
                        <a:solidFill>
                          <a:schemeClr val="tx1"/>
                        </a:solidFill>
                        <a:effectLst/>
                        <a:latin typeface="+mn-ea"/>
                        <a:ea typeface="+mn-ea"/>
                        <a:cs typeface="Times New Roman" panose="02020603050405020304" pitchFamily="18" charset="0"/>
                      </a:endParaRPr>
                    </a:p>
                  </a:txBody>
                  <a:tcPr marL="28575" marR="28575" marT="19050" marB="19050" anchor="b">
                    <a:solidFill>
                      <a:schemeClr val="bg1">
                        <a:lumMod val="85000"/>
                      </a:schemeClr>
                    </a:solidFill>
                  </a:tcPr>
                </a:tc>
                <a:tc>
                  <a:txBody>
                    <a:bodyPr/>
                    <a:lstStyle/>
                    <a:p>
                      <a:r>
                        <a:rPr kumimoji="1" lang="en-US" altLang="ja-JP" sz="900" b="0" kern="1200" dirty="0">
                          <a:solidFill>
                            <a:schemeClr val="dk1"/>
                          </a:solidFill>
                          <a:effectLst/>
                          <a:highlight>
                            <a:srgbClr val="FFFF00"/>
                          </a:highlight>
                          <a:latin typeface="+mn-lt"/>
                          <a:ea typeface="+mn-ea"/>
                          <a:cs typeface="+mn-cs"/>
                        </a:rPr>
                        <a:t>1-2-</a:t>
                      </a:r>
                      <a:r>
                        <a:rPr kumimoji="1" lang="ja-JP" altLang="ja-JP" sz="900" b="0" kern="1200" dirty="0">
                          <a:solidFill>
                            <a:schemeClr val="dk1"/>
                          </a:solidFill>
                          <a:effectLst/>
                          <a:highlight>
                            <a:srgbClr val="FFFF00"/>
                          </a:highlight>
                          <a:latin typeface="+mn-lt"/>
                          <a:ea typeface="+mn-ea"/>
                          <a:cs typeface="+mn-cs"/>
                        </a:rPr>
                        <a:t>① </a:t>
                      </a:r>
                      <a:r>
                        <a:rPr lang="ja-JP" altLang="en-US" sz="900" b="0" dirty="0">
                          <a:solidFill>
                            <a:srgbClr val="FF0000"/>
                          </a:solidFill>
                          <a:highlight>
                            <a:srgbClr val="FFFF00"/>
                          </a:highlight>
                          <a:latin typeface="Proxima Nova"/>
                        </a:rPr>
                        <a:t>無料で</a:t>
                      </a:r>
                      <a:r>
                        <a:rPr lang="en-US" altLang="ja-JP" sz="900" b="0" dirty="0">
                          <a:solidFill>
                            <a:srgbClr val="FF0000"/>
                          </a:solidFill>
                          <a:highlight>
                            <a:srgbClr val="FFFF00"/>
                          </a:highlight>
                          <a:latin typeface="Proxima Nova"/>
                        </a:rPr>
                        <a:t>2</a:t>
                      </a:r>
                      <a:r>
                        <a:rPr lang="ja-JP" altLang="en-US" sz="900" b="0">
                          <a:solidFill>
                            <a:srgbClr val="FF0000"/>
                          </a:solidFill>
                          <a:highlight>
                            <a:srgbClr val="FFFF00"/>
                          </a:highlight>
                          <a:latin typeface="Proxima Nova"/>
                        </a:rPr>
                        <a:t>週間、補聴器</a:t>
                      </a:r>
                      <a:r>
                        <a:rPr lang="ja-JP" altLang="en-US" sz="900" b="0" i="0" dirty="0">
                          <a:solidFill>
                            <a:srgbClr val="FF0000"/>
                          </a:solidFill>
                          <a:effectLst/>
                          <a:highlight>
                            <a:srgbClr val="FFFF00"/>
                          </a:highlight>
                          <a:latin typeface="Proxima Nova"/>
                        </a:rPr>
                        <a:t>の試聴体験をしてみませんか？</a:t>
                      </a:r>
                      <a:endParaRPr lang="en-US" altLang="ja-JP" sz="900" b="0" i="0" dirty="0">
                        <a:solidFill>
                          <a:srgbClr val="FF0000"/>
                        </a:solidFill>
                        <a:effectLst/>
                        <a:highlight>
                          <a:srgbClr val="FFFF00"/>
                        </a:highlight>
                        <a:latin typeface="Proxima Nova"/>
                      </a:endParaRPr>
                    </a:p>
                    <a:p>
                      <a:r>
                        <a:rPr kumimoji="1" lang="en-US" altLang="ja-JP" sz="900" b="0" kern="1200" dirty="0">
                          <a:solidFill>
                            <a:schemeClr val="dk1"/>
                          </a:solidFill>
                          <a:effectLst/>
                          <a:latin typeface="+mn-lt"/>
                          <a:ea typeface="+mn-ea"/>
                          <a:cs typeface="+mn-cs"/>
                        </a:rPr>
                        <a:t>1-2-</a:t>
                      </a:r>
                      <a:r>
                        <a:rPr kumimoji="1" lang="ja-JP" altLang="ja-JP" sz="900" b="0" kern="1200" dirty="0">
                          <a:solidFill>
                            <a:schemeClr val="dk1"/>
                          </a:solidFill>
                          <a:effectLst/>
                          <a:latin typeface="+mn-lt"/>
                          <a:ea typeface="+mn-ea"/>
                          <a:cs typeface="+mn-cs"/>
                        </a:rPr>
                        <a:t>② 補聴器を体験する前にまずは聴力測定が必要</a:t>
                      </a:r>
                    </a:p>
                    <a:p>
                      <a:r>
                        <a:rPr kumimoji="1" lang="en-US" altLang="ja-JP" sz="900" b="0" kern="1200" dirty="0">
                          <a:solidFill>
                            <a:schemeClr val="dk1"/>
                          </a:solidFill>
                          <a:effectLst/>
                          <a:latin typeface="+mn-lt"/>
                          <a:ea typeface="+mn-ea"/>
                          <a:cs typeface="+mn-cs"/>
                        </a:rPr>
                        <a:t>1-2-</a:t>
                      </a:r>
                      <a:r>
                        <a:rPr kumimoji="1" lang="ja-JP" altLang="ja-JP" sz="900" b="0" kern="1200" dirty="0">
                          <a:solidFill>
                            <a:schemeClr val="dk1"/>
                          </a:solidFill>
                          <a:effectLst/>
                          <a:latin typeface="+mn-lt"/>
                          <a:ea typeface="+mn-ea"/>
                          <a:cs typeface="+mn-cs"/>
                        </a:rPr>
                        <a:t>③ 補聴器により難聴を改善する</a:t>
                      </a:r>
                    </a:p>
                    <a:p>
                      <a:r>
                        <a:rPr kumimoji="1" lang="ja-JP" altLang="ja-JP" sz="900" b="0" kern="1200" dirty="0">
                          <a:solidFill>
                            <a:schemeClr val="accent1"/>
                          </a:solidFill>
                          <a:effectLst/>
                          <a:latin typeface="+mn-lt"/>
                          <a:ea typeface="+mn-ea"/>
                          <a:cs typeface="+mn-cs"/>
                        </a:rPr>
                        <a:t>●オーティコン補聴器のご紹介</a:t>
                      </a:r>
                      <a:r>
                        <a:rPr kumimoji="1" lang="en-US" altLang="ja-JP" sz="900" b="0" kern="1200" dirty="0">
                          <a:solidFill>
                            <a:schemeClr val="accent1"/>
                          </a:solidFill>
                          <a:effectLst/>
                          <a:latin typeface="+mn-lt"/>
                          <a:ea typeface="+mn-ea"/>
                          <a:cs typeface="+mn-cs"/>
                        </a:rPr>
                        <a:t>(call to action)</a:t>
                      </a:r>
                    </a:p>
                    <a:p>
                      <a:r>
                        <a:rPr lang="en-US" altLang="ja-JP" sz="900" b="0" dirty="0">
                          <a:solidFill>
                            <a:srgbClr val="FF0000"/>
                          </a:solidFill>
                        </a:rPr>
                        <a:t>1-2- </a:t>
                      </a:r>
                      <a:r>
                        <a:rPr lang="ja-JP" altLang="en-US" sz="900" b="0" dirty="0">
                          <a:solidFill>
                            <a:srgbClr val="FF0000"/>
                          </a:solidFill>
                        </a:rPr>
                        <a:t>④補聴器を利用するメリット</a:t>
                      </a:r>
                      <a:r>
                        <a:rPr lang="ja-JP" altLang="en-US" sz="900" b="0" dirty="0">
                          <a:solidFill>
                            <a:srgbClr val="FF0000"/>
                          </a:solidFill>
                          <a:latin typeface="Soho Gothic W01 Bold"/>
                        </a:rPr>
                        <a:t>（新規）</a:t>
                      </a:r>
                      <a:endParaRPr lang="ja-JP" altLang="en-US" sz="900" b="0" dirty="0">
                        <a:solidFill>
                          <a:srgbClr val="FF0000"/>
                        </a:solidFill>
                      </a:endParaRPr>
                    </a:p>
                    <a:p>
                      <a:r>
                        <a:rPr lang="en-US" altLang="ja-JP" sz="900" b="0" dirty="0">
                          <a:solidFill>
                            <a:srgbClr val="FF0000"/>
                          </a:solidFill>
                        </a:rPr>
                        <a:t>1-2- </a:t>
                      </a:r>
                      <a:r>
                        <a:rPr lang="ja-JP" altLang="en-US" sz="900" b="0" dirty="0">
                          <a:solidFill>
                            <a:srgbClr val="FF0000"/>
                          </a:solidFill>
                        </a:rPr>
                        <a:t>⑤補聴器に慣れるためのヒント</a:t>
                      </a:r>
                      <a:r>
                        <a:rPr lang="ja-JP" altLang="en-US" sz="900" b="0" dirty="0">
                          <a:solidFill>
                            <a:srgbClr val="FF0000"/>
                          </a:solidFill>
                          <a:latin typeface="Soho Gothic W01 Bold"/>
                        </a:rPr>
                        <a:t>（新規）</a:t>
                      </a:r>
                      <a:endParaRPr lang="ja-JP" altLang="en-US" sz="900" b="0" dirty="0">
                        <a:solidFill>
                          <a:srgbClr val="FF0000"/>
                        </a:solidFill>
                      </a:endParaRPr>
                    </a:p>
                  </a:txBody>
                  <a:tcPr marL="28575" marR="28575" marT="19050" marB="19050" anchor="b">
                    <a:solidFill>
                      <a:schemeClr val="bg1">
                        <a:lumMod val="85000"/>
                      </a:schemeClr>
                    </a:solidFill>
                  </a:tcPr>
                </a:tc>
                <a:extLst>
                  <a:ext uri="{0D108BD9-81ED-4DB2-BD59-A6C34878D82A}">
                    <a16:rowId xmlns:a16="http://schemas.microsoft.com/office/drawing/2014/main" val="223167786"/>
                  </a:ext>
                </a:extLst>
              </a:tr>
              <a:tr h="195258">
                <a:tc>
                  <a:txBody>
                    <a:bodyPr/>
                    <a:lstStyle/>
                    <a:p>
                      <a:pPr algn="ctr"/>
                      <a:r>
                        <a:rPr lang="en-US" altLang="ja-JP" sz="900" kern="100" dirty="0">
                          <a:effectLst/>
                          <a:latin typeface="+mn-ea"/>
                          <a:ea typeface="+mn-ea"/>
                        </a:rPr>
                        <a:t>2-0</a:t>
                      </a:r>
                    </a:p>
                    <a:p>
                      <a:pPr algn="ctr"/>
                      <a:endParaRPr lang="en-US" altLang="ja-JP" sz="900" kern="100" dirty="0">
                        <a:effectLst/>
                        <a:latin typeface="+mn-ea"/>
                        <a:ea typeface="+mn-ea"/>
                      </a:endParaRPr>
                    </a:p>
                    <a:p>
                      <a:pPr algn="ctr"/>
                      <a:endParaRPr lang="en-US" altLang="ja-JP" sz="900" kern="100" dirty="0">
                        <a:effectLst/>
                        <a:latin typeface="+mn-ea"/>
                        <a:ea typeface="+mn-ea"/>
                      </a:endParaRPr>
                    </a:p>
                  </a:txBody>
                  <a:tcPr marL="28575" marR="28575" marT="19050" marB="19050" anchor="b">
                    <a:solidFill>
                      <a:schemeClr val="bg1">
                        <a:lumMod val="65000"/>
                      </a:schemeClr>
                    </a:solidFill>
                  </a:tcPr>
                </a:tc>
                <a:tc>
                  <a:txBody>
                    <a:bodyPr/>
                    <a:lstStyle/>
                    <a:p>
                      <a:pPr defTabSz="843952">
                        <a:defRPr/>
                      </a:pPr>
                      <a:r>
                        <a:rPr lang="ja-JP" altLang="en-US" sz="900" b="1" dirty="0">
                          <a:solidFill>
                            <a:schemeClr val="tx1"/>
                          </a:solidFill>
                          <a:latin typeface="+mn-ea"/>
                          <a:ea typeface="+mn-ea"/>
                        </a:rPr>
                        <a:t>カスタマーサービス</a:t>
                      </a:r>
                      <a:endParaRPr lang="en-US" altLang="ja-JP" sz="900" b="1" dirty="0">
                        <a:solidFill>
                          <a:schemeClr val="tx1"/>
                        </a:solidFill>
                        <a:latin typeface="+mn-ea"/>
                        <a:ea typeface="+mn-ea"/>
                      </a:endParaRPr>
                    </a:p>
                    <a:p>
                      <a:pPr defTabSz="843952">
                        <a:defRPr/>
                      </a:pPr>
                      <a:endParaRPr lang="en-US" altLang="ja-JP" sz="900" b="1" dirty="0">
                        <a:solidFill>
                          <a:schemeClr val="tx1"/>
                        </a:solidFill>
                        <a:latin typeface="+mn-ea"/>
                        <a:ea typeface="+mn-ea"/>
                      </a:endParaRPr>
                    </a:p>
                    <a:p>
                      <a:pPr defTabSz="843952">
                        <a:defRPr/>
                      </a:pPr>
                      <a:endParaRPr lang="en-US" altLang="ja-JP" sz="900" b="1" dirty="0">
                        <a:solidFill>
                          <a:schemeClr val="tx1"/>
                        </a:solidFill>
                        <a:latin typeface="+mn-ea"/>
                        <a:ea typeface="+mn-ea"/>
                      </a:endParaRPr>
                    </a:p>
                  </a:txBody>
                  <a:tcPr marL="28575" marR="28575" marT="19050" marB="19050" anchor="b">
                    <a:solidFill>
                      <a:schemeClr val="bg1">
                        <a:lumMod val="85000"/>
                      </a:schemeClr>
                    </a:solidFill>
                  </a:tcPr>
                </a:tc>
                <a:tc>
                  <a:txBody>
                    <a:bodyPr/>
                    <a:lstStyle/>
                    <a:p>
                      <a:r>
                        <a:rPr kumimoji="1" lang="en-US" altLang="ja-JP" sz="900" b="0" kern="1200" dirty="0">
                          <a:solidFill>
                            <a:schemeClr val="dk1"/>
                          </a:solidFill>
                          <a:effectLst/>
                          <a:latin typeface="+mn-lt"/>
                          <a:ea typeface="+mn-ea"/>
                          <a:cs typeface="+mn-cs"/>
                        </a:rPr>
                        <a:t>2-0-</a:t>
                      </a:r>
                      <a:r>
                        <a:rPr kumimoji="1" lang="ja-JP" altLang="ja-JP" sz="900" b="0" kern="1200" dirty="0">
                          <a:solidFill>
                            <a:schemeClr val="dk1"/>
                          </a:solidFill>
                          <a:effectLst/>
                          <a:latin typeface="+mn-lt"/>
                          <a:ea typeface="+mn-ea"/>
                          <a:cs typeface="+mn-cs"/>
                        </a:rPr>
                        <a:t>① カスタマーサービス</a:t>
                      </a:r>
                    </a:p>
                    <a:p>
                      <a:r>
                        <a:rPr kumimoji="1" lang="en-US" altLang="ja-JP" sz="900" b="0" kern="1200" dirty="0">
                          <a:solidFill>
                            <a:schemeClr val="dk1"/>
                          </a:solidFill>
                          <a:effectLst/>
                          <a:latin typeface="+mn-lt"/>
                          <a:ea typeface="+mn-ea"/>
                          <a:cs typeface="+mn-cs"/>
                        </a:rPr>
                        <a:t>2-0-</a:t>
                      </a:r>
                      <a:r>
                        <a:rPr kumimoji="1" lang="ja-JP" altLang="ja-JP" sz="900" b="0" kern="1200" dirty="0">
                          <a:solidFill>
                            <a:schemeClr val="dk1"/>
                          </a:solidFill>
                          <a:effectLst/>
                          <a:latin typeface="+mn-lt"/>
                          <a:ea typeface="+mn-ea"/>
                          <a:cs typeface="+mn-cs"/>
                        </a:rPr>
                        <a:t>② 聴覚ケアの専門家が対応</a:t>
                      </a:r>
                    </a:p>
                    <a:p>
                      <a:r>
                        <a:rPr kumimoji="1" lang="en-US" altLang="ja-JP" sz="900" b="0" kern="1200" dirty="0">
                          <a:solidFill>
                            <a:schemeClr val="dk1"/>
                          </a:solidFill>
                          <a:effectLst/>
                          <a:latin typeface="+mn-lt"/>
                          <a:ea typeface="+mn-ea"/>
                          <a:cs typeface="+mn-cs"/>
                        </a:rPr>
                        <a:t>2-0-</a:t>
                      </a:r>
                      <a:r>
                        <a:rPr kumimoji="1" lang="ja-JP" altLang="ja-JP" sz="900" b="0" kern="1200" dirty="0">
                          <a:solidFill>
                            <a:schemeClr val="dk1"/>
                          </a:solidFill>
                          <a:effectLst/>
                          <a:latin typeface="+mn-lt"/>
                          <a:ea typeface="+mn-ea"/>
                          <a:cs typeface="+mn-cs"/>
                        </a:rPr>
                        <a:t>③ オンラインのヒアリングガイドをご利用ください</a:t>
                      </a:r>
                    </a:p>
                    <a:p>
                      <a:r>
                        <a:rPr kumimoji="1" lang="en-US" altLang="ja-JP" sz="900" b="0" kern="1200" dirty="0">
                          <a:solidFill>
                            <a:schemeClr val="dk1"/>
                          </a:solidFill>
                          <a:effectLst/>
                          <a:latin typeface="+mn-lt"/>
                          <a:ea typeface="+mn-ea"/>
                          <a:cs typeface="+mn-cs"/>
                        </a:rPr>
                        <a:t>2-0-</a:t>
                      </a:r>
                      <a:r>
                        <a:rPr kumimoji="1" lang="ja-JP" altLang="ja-JP" sz="900" b="0" kern="1200" dirty="0">
                          <a:solidFill>
                            <a:schemeClr val="dk1"/>
                          </a:solidFill>
                          <a:effectLst/>
                          <a:latin typeface="+mn-lt"/>
                          <a:ea typeface="+mn-ea"/>
                          <a:cs typeface="+mn-cs"/>
                        </a:rPr>
                        <a:t>④ 聴力を改善するための</a:t>
                      </a:r>
                      <a:r>
                        <a:rPr kumimoji="1" lang="en-US" altLang="ja-JP" sz="900" b="0" kern="1200" dirty="0">
                          <a:solidFill>
                            <a:schemeClr val="dk1"/>
                          </a:solidFill>
                          <a:effectLst/>
                          <a:latin typeface="+mn-lt"/>
                          <a:ea typeface="+mn-ea"/>
                          <a:cs typeface="+mn-cs"/>
                        </a:rPr>
                        <a:t>4</a:t>
                      </a:r>
                      <a:r>
                        <a:rPr kumimoji="1" lang="ja-JP" altLang="ja-JP" sz="900" b="0" kern="1200" dirty="0">
                          <a:solidFill>
                            <a:schemeClr val="dk1"/>
                          </a:solidFill>
                          <a:effectLst/>
                          <a:latin typeface="+mn-lt"/>
                          <a:ea typeface="+mn-ea"/>
                          <a:cs typeface="+mn-cs"/>
                        </a:rPr>
                        <a:t>つのステップ</a:t>
                      </a:r>
                      <a:endParaRPr kumimoji="1" lang="en-US" altLang="ja-JP" sz="900" b="0" kern="1200" dirty="0">
                        <a:solidFill>
                          <a:schemeClr val="dk1"/>
                        </a:solidFill>
                        <a:effectLst/>
                        <a:latin typeface="+mn-lt"/>
                        <a:ea typeface="+mn-ea"/>
                        <a:cs typeface="+mn-cs"/>
                      </a:endParaRPr>
                    </a:p>
                    <a:p>
                      <a:r>
                        <a:rPr lang="en-US" altLang="ja-JP" sz="900" b="0" dirty="0">
                          <a:solidFill>
                            <a:srgbClr val="FF0000"/>
                          </a:solidFill>
                        </a:rPr>
                        <a:t>2-0-</a:t>
                      </a:r>
                      <a:r>
                        <a:rPr lang="ja-JP" altLang="en-US" sz="900" b="0" dirty="0">
                          <a:solidFill>
                            <a:srgbClr val="FF0000"/>
                          </a:solidFill>
                        </a:rPr>
                        <a:t>⑤ 補聴器はお客様と販売店がいっしょにつくるもの（新規）</a:t>
                      </a:r>
                    </a:p>
                    <a:p>
                      <a:r>
                        <a:rPr lang="en-US" altLang="ja-JP" sz="900" b="0" dirty="0">
                          <a:solidFill>
                            <a:srgbClr val="FF0000"/>
                          </a:solidFill>
                        </a:rPr>
                        <a:t>2-0-</a:t>
                      </a:r>
                      <a:r>
                        <a:rPr lang="ja-JP" altLang="en-US" sz="900" b="0" dirty="0">
                          <a:solidFill>
                            <a:srgbClr val="FF0000"/>
                          </a:solidFill>
                        </a:rPr>
                        <a:t>⑥ 補聴器販売店へ行くときはご家族もご一緒に（新規）</a:t>
                      </a:r>
                      <a:endParaRPr lang="en-US" altLang="ja-JP" sz="900" b="0" dirty="0">
                        <a:solidFill>
                          <a:srgbClr val="FF0000"/>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900" b="0" dirty="0">
                          <a:solidFill>
                            <a:srgbClr val="FF0000"/>
                          </a:solidFill>
                        </a:rPr>
                        <a:t>2-0-</a:t>
                      </a:r>
                      <a:r>
                        <a:rPr lang="ja-JP" altLang="en-US" sz="900" b="0" dirty="0">
                          <a:solidFill>
                            <a:srgbClr val="FF0000"/>
                          </a:solidFill>
                        </a:rPr>
                        <a:t>⑦ </a:t>
                      </a:r>
                      <a:r>
                        <a:rPr lang="ja-JP" altLang="en-US" sz="800" b="0" dirty="0">
                          <a:solidFill>
                            <a:srgbClr val="FF0000"/>
                          </a:solidFill>
                        </a:rPr>
                        <a:t>新日本補聴器グループの販売店は全国</a:t>
                      </a:r>
                      <a:r>
                        <a:rPr lang="en-US" altLang="ja-JP" sz="800" b="0" dirty="0">
                          <a:solidFill>
                            <a:srgbClr val="FF0000"/>
                          </a:solidFill>
                        </a:rPr>
                        <a:t>80</a:t>
                      </a:r>
                      <a:r>
                        <a:rPr lang="ja-JP" altLang="en-US" sz="800" b="0" dirty="0">
                          <a:solidFill>
                            <a:srgbClr val="FF0000"/>
                          </a:solidFill>
                        </a:rPr>
                        <a:t>店舗のネットワーク（新規）</a:t>
                      </a:r>
                    </a:p>
                  </a:txBody>
                  <a:tcPr marL="28575" marR="28575" marT="19050" marB="19050" anchor="b">
                    <a:solidFill>
                      <a:schemeClr val="bg1">
                        <a:lumMod val="85000"/>
                      </a:schemeClr>
                    </a:solidFill>
                  </a:tcPr>
                </a:tc>
                <a:extLst>
                  <a:ext uri="{0D108BD9-81ED-4DB2-BD59-A6C34878D82A}">
                    <a16:rowId xmlns:a16="http://schemas.microsoft.com/office/drawing/2014/main" val="60119185"/>
                  </a:ext>
                </a:extLst>
              </a:tr>
              <a:tr h="0">
                <a:tc>
                  <a:txBody>
                    <a:bodyPr/>
                    <a:lstStyle/>
                    <a:p>
                      <a:pPr algn="ctr"/>
                      <a:r>
                        <a:rPr lang="en-US" altLang="ja-JP" sz="900" kern="100" dirty="0">
                          <a:effectLst/>
                          <a:latin typeface="+mn-ea"/>
                          <a:ea typeface="+mn-ea"/>
                        </a:rPr>
                        <a:t>2-1</a:t>
                      </a:r>
                    </a:p>
                    <a:p>
                      <a:pPr algn="ctr"/>
                      <a:endParaRPr lang="en-US" altLang="ja-JP" sz="900" kern="100" dirty="0">
                        <a:effectLst/>
                        <a:latin typeface="+mn-ea"/>
                        <a:ea typeface="+mn-ea"/>
                      </a:endParaRPr>
                    </a:p>
                    <a:p>
                      <a:pPr algn="ctr"/>
                      <a:endParaRPr lang="en-US" altLang="ja-JP" sz="900" kern="100" dirty="0">
                        <a:effectLst/>
                        <a:latin typeface="+mn-ea"/>
                        <a:ea typeface="+mn-ea"/>
                      </a:endParaRPr>
                    </a:p>
                  </a:txBody>
                  <a:tcPr marL="28575" marR="28575" marT="19050" marB="19050" anchor="b">
                    <a:solidFill>
                      <a:schemeClr val="bg1">
                        <a:lumMod val="65000"/>
                      </a:schemeClr>
                    </a:solidFill>
                  </a:tcPr>
                </a:tc>
                <a:tc>
                  <a:txBody>
                    <a:bodyPr/>
                    <a:lstStyle/>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900" kern="100" dirty="0">
                          <a:solidFill>
                            <a:schemeClr val="tx1"/>
                          </a:solidFill>
                          <a:effectLst/>
                          <a:latin typeface="+mn-ea"/>
                          <a:ea typeface="+mn-ea"/>
                          <a:cs typeface="Times New Roman" panose="02020603050405020304" pitchFamily="18" charset="0"/>
                        </a:rPr>
                        <a:t>補聴器のメンテナンス</a:t>
                      </a:r>
                      <a:endParaRPr lang="en-US" altLang="ja-JP" sz="900"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100" dirty="0">
                        <a:solidFill>
                          <a:schemeClr val="tx1"/>
                        </a:solidFill>
                        <a:effectLst/>
                        <a:latin typeface="+mn-ea"/>
                        <a:ea typeface="+mn-ea"/>
                        <a:cs typeface="Times New Roman" panose="02020603050405020304" pitchFamily="18" charset="0"/>
                      </a:endParaRPr>
                    </a:p>
                  </a:txBody>
                  <a:tcPr marL="28575" marR="28575" marT="19050" marB="19050" anchor="b">
                    <a:solidFill>
                      <a:schemeClr val="bg1">
                        <a:lumMod val="85000"/>
                      </a:schemeClr>
                    </a:solidFill>
                  </a:tcPr>
                </a:tc>
                <a:tc>
                  <a:txBody>
                    <a:bodyPr/>
                    <a:lstStyle/>
                    <a:p>
                      <a:r>
                        <a:rPr kumimoji="1" lang="en-US" altLang="ja-JP" sz="900" b="0" kern="1200" dirty="0">
                          <a:solidFill>
                            <a:schemeClr val="dk1"/>
                          </a:solidFill>
                          <a:effectLst/>
                          <a:latin typeface="+mn-lt"/>
                          <a:ea typeface="+mn-ea"/>
                          <a:cs typeface="+mn-cs"/>
                        </a:rPr>
                        <a:t>2-1-</a:t>
                      </a:r>
                      <a:r>
                        <a:rPr kumimoji="1" lang="ja-JP" altLang="ja-JP" sz="900" b="0" kern="1200" dirty="0">
                          <a:solidFill>
                            <a:schemeClr val="dk1"/>
                          </a:solidFill>
                          <a:effectLst/>
                          <a:latin typeface="+mn-lt"/>
                          <a:ea typeface="+mn-ea"/>
                          <a:cs typeface="+mn-cs"/>
                        </a:rPr>
                        <a:t>① 補聴器のメンテナンスや接続方法を学ぶ</a:t>
                      </a:r>
                    </a:p>
                    <a:p>
                      <a:r>
                        <a:rPr kumimoji="1" lang="en-US" altLang="ja-JP" sz="900" b="0" kern="1200" dirty="0">
                          <a:solidFill>
                            <a:schemeClr val="dk1"/>
                          </a:solidFill>
                          <a:effectLst/>
                          <a:latin typeface="+mn-lt"/>
                          <a:ea typeface="+mn-ea"/>
                          <a:cs typeface="+mn-cs"/>
                        </a:rPr>
                        <a:t>2-1-</a:t>
                      </a:r>
                      <a:r>
                        <a:rPr kumimoji="1" lang="ja-JP" altLang="ja-JP" sz="900" b="0" kern="1200" dirty="0">
                          <a:solidFill>
                            <a:schemeClr val="dk1"/>
                          </a:solidFill>
                          <a:effectLst/>
                          <a:latin typeface="+mn-lt"/>
                          <a:ea typeface="+mn-ea"/>
                          <a:cs typeface="+mn-cs"/>
                        </a:rPr>
                        <a:t>② 補聴器のガイドをダウンロードする</a:t>
                      </a:r>
                    </a:p>
                    <a:p>
                      <a:r>
                        <a:rPr kumimoji="1" lang="en-US" altLang="ja-JP" sz="900" b="0" kern="1200" dirty="0">
                          <a:solidFill>
                            <a:schemeClr val="dk1"/>
                          </a:solidFill>
                          <a:effectLst/>
                          <a:latin typeface="+mn-lt"/>
                          <a:ea typeface="+mn-ea"/>
                          <a:cs typeface="+mn-cs"/>
                        </a:rPr>
                        <a:t>2-1-</a:t>
                      </a:r>
                      <a:r>
                        <a:rPr kumimoji="1" lang="ja-JP" altLang="ja-JP" sz="900" b="0" kern="1200" dirty="0">
                          <a:solidFill>
                            <a:schemeClr val="dk1"/>
                          </a:solidFill>
                          <a:effectLst/>
                          <a:latin typeface="+mn-lt"/>
                          <a:ea typeface="+mn-ea"/>
                          <a:cs typeface="+mn-cs"/>
                        </a:rPr>
                        <a:t>③ 補聴器メンテナンスのハウツービデオ</a:t>
                      </a:r>
                      <a:endParaRPr kumimoji="1" lang="en-US" altLang="ja-JP" sz="900" b="0" kern="1200" dirty="0">
                        <a:solidFill>
                          <a:schemeClr val="dk1"/>
                        </a:solidFill>
                        <a:effectLst/>
                        <a:latin typeface="+mn-lt"/>
                        <a:ea typeface="+mn-ea"/>
                        <a:cs typeface="+mn-cs"/>
                      </a:endParaRPr>
                    </a:p>
                    <a:p>
                      <a:r>
                        <a:rPr kumimoji="1" lang="ja-JP" altLang="en-US" sz="900" b="0" kern="1200" dirty="0">
                          <a:solidFill>
                            <a:schemeClr val="dk1"/>
                          </a:solidFill>
                          <a:effectLst/>
                          <a:highlight>
                            <a:srgbClr val="FFFF00"/>
                          </a:highlight>
                          <a:latin typeface="+mn-lt"/>
                          <a:ea typeface="+mn-ea"/>
                          <a:cs typeface="+mn-cs"/>
                        </a:rPr>
                        <a:t>充電器の取扱い＆トラブルに関する</a:t>
                      </a:r>
                      <a:r>
                        <a:rPr kumimoji="1" lang="en-US" altLang="ja-JP" sz="900" b="0" kern="1200" dirty="0">
                          <a:solidFill>
                            <a:schemeClr val="dk1"/>
                          </a:solidFill>
                          <a:effectLst/>
                          <a:highlight>
                            <a:srgbClr val="FFFF00"/>
                          </a:highlight>
                          <a:latin typeface="+mn-lt"/>
                          <a:ea typeface="+mn-ea"/>
                          <a:cs typeface="+mn-cs"/>
                        </a:rPr>
                        <a:t>FAQ</a:t>
                      </a:r>
                      <a:r>
                        <a:rPr kumimoji="1" lang="ja-JP" altLang="en-US" sz="900" b="0" kern="1200" dirty="0">
                          <a:solidFill>
                            <a:schemeClr val="dk1"/>
                          </a:solidFill>
                          <a:effectLst/>
                          <a:highlight>
                            <a:srgbClr val="FFFF00"/>
                          </a:highlight>
                          <a:latin typeface="+mn-lt"/>
                          <a:ea typeface="+mn-ea"/>
                          <a:cs typeface="+mn-cs"/>
                        </a:rPr>
                        <a:t>が追加される予定</a:t>
                      </a:r>
                      <a:endParaRPr kumimoji="1" lang="en-US" altLang="ja-JP" sz="900" b="0" kern="1200" dirty="0">
                        <a:solidFill>
                          <a:schemeClr val="dk1"/>
                        </a:solidFill>
                        <a:effectLst/>
                        <a:highlight>
                          <a:srgbClr val="FFFF00"/>
                        </a:highlight>
                        <a:latin typeface="+mn-lt"/>
                        <a:ea typeface="+mn-ea"/>
                        <a:cs typeface="+mn-cs"/>
                      </a:endParaRPr>
                    </a:p>
                  </a:txBody>
                  <a:tcPr marL="28575" marR="28575" marT="19050" marB="19050" anchor="b">
                    <a:solidFill>
                      <a:schemeClr val="bg1">
                        <a:lumMod val="85000"/>
                      </a:schemeClr>
                    </a:solidFill>
                  </a:tcPr>
                </a:tc>
                <a:extLst>
                  <a:ext uri="{0D108BD9-81ED-4DB2-BD59-A6C34878D82A}">
                    <a16:rowId xmlns:a16="http://schemas.microsoft.com/office/drawing/2014/main" val="1115510452"/>
                  </a:ext>
                </a:extLst>
              </a:tr>
              <a:tr h="521414">
                <a:tc>
                  <a:txBody>
                    <a:bodyPr/>
                    <a:lstStyle/>
                    <a:p>
                      <a:pPr algn="ctr"/>
                      <a:r>
                        <a:rPr lang="en-US" altLang="ja-JP" sz="900" kern="100" dirty="0">
                          <a:effectLst/>
                          <a:latin typeface="+mn-ea"/>
                          <a:ea typeface="+mn-ea"/>
                        </a:rPr>
                        <a:t>2-2</a:t>
                      </a:r>
                    </a:p>
                    <a:p>
                      <a:pPr algn="ctr"/>
                      <a:endParaRPr lang="en-US" altLang="ja-JP" sz="900" kern="100" dirty="0">
                        <a:effectLst/>
                        <a:latin typeface="+mn-ea"/>
                        <a:ea typeface="+mn-ea"/>
                      </a:endParaRPr>
                    </a:p>
                  </a:txBody>
                  <a:tcPr marL="28575" marR="28575" marT="19050" marB="19050" anchor="b">
                    <a:solidFill>
                      <a:schemeClr val="bg1">
                        <a:lumMod val="65000"/>
                      </a:schemeClr>
                    </a:solidFill>
                  </a:tcPr>
                </a:tc>
                <a:tc>
                  <a:txBody>
                    <a:bodyPr/>
                    <a:lstStyle/>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900" kern="100" dirty="0">
                          <a:solidFill>
                            <a:schemeClr val="tx1"/>
                          </a:solidFill>
                          <a:effectLst/>
                          <a:latin typeface="+mn-ea"/>
                          <a:ea typeface="+mn-ea"/>
                          <a:cs typeface="Times New Roman" panose="02020603050405020304" pitchFamily="18" charset="0"/>
                        </a:rPr>
                        <a:t>補聴器の調整・修理</a:t>
                      </a:r>
                      <a:endParaRPr lang="en-US" altLang="ja-JP" sz="900"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100" dirty="0">
                        <a:solidFill>
                          <a:schemeClr val="tx1"/>
                        </a:solidFill>
                        <a:effectLst/>
                        <a:latin typeface="+mn-ea"/>
                        <a:ea typeface="+mn-ea"/>
                        <a:cs typeface="Times New Roman" panose="02020603050405020304" pitchFamily="18" charset="0"/>
                      </a:endParaRPr>
                    </a:p>
                  </a:txBody>
                  <a:tcPr marL="28575" marR="28575" marT="19050" marB="19050" anchor="b">
                    <a:solidFill>
                      <a:schemeClr val="bg1">
                        <a:lumMod val="85000"/>
                      </a:schemeClr>
                    </a:solidFill>
                  </a:tcPr>
                </a:tc>
                <a:tc>
                  <a:txBody>
                    <a:bodyPr/>
                    <a:lstStyle/>
                    <a:p>
                      <a:r>
                        <a:rPr kumimoji="1" lang="en-US" altLang="ja-JP" sz="900" b="0" kern="1200" dirty="0">
                          <a:solidFill>
                            <a:schemeClr val="dk1"/>
                          </a:solidFill>
                          <a:effectLst/>
                          <a:latin typeface="+mn-lt"/>
                          <a:ea typeface="+mn-ea"/>
                          <a:cs typeface="+mn-cs"/>
                        </a:rPr>
                        <a:t>2-2-</a:t>
                      </a:r>
                      <a:r>
                        <a:rPr kumimoji="1" lang="ja-JP" altLang="ja-JP" sz="900" b="0" kern="1200" dirty="0">
                          <a:solidFill>
                            <a:schemeClr val="dk1"/>
                          </a:solidFill>
                          <a:effectLst/>
                          <a:latin typeface="+mn-lt"/>
                          <a:ea typeface="+mn-ea"/>
                          <a:cs typeface="+mn-cs"/>
                        </a:rPr>
                        <a:t>① 補聴器の修理</a:t>
                      </a:r>
                      <a:r>
                        <a:rPr kumimoji="1" lang="en-US" altLang="ja-JP" sz="900" b="0" kern="1200" dirty="0">
                          <a:solidFill>
                            <a:schemeClr val="dk1"/>
                          </a:solidFill>
                          <a:effectLst/>
                          <a:latin typeface="+mn-lt"/>
                          <a:ea typeface="+mn-ea"/>
                          <a:cs typeface="+mn-cs"/>
                        </a:rPr>
                        <a:t>: </a:t>
                      </a:r>
                      <a:r>
                        <a:rPr kumimoji="1" lang="ja-JP" altLang="ja-JP" sz="900" b="0" kern="1200" dirty="0">
                          <a:solidFill>
                            <a:schemeClr val="dk1"/>
                          </a:solidFill>
                          <a:effectLst/>
                          <a:latin typeface="+mn-lt"/>
                          <a:ea typeface="+mn-ea"/>
                          <a:cs typeface="+mn-cs"/>
                        </a:rPr>
                        <a:t>よくある問題の解決方法</a:t>
                      </a:r>
                    </a:p>
                    <a:p>
                      <a:r>
                        <a:rPr kumimoji="1" lang="en-US" altLang="ja-JP" sz="900" b="0" kern="1200" dirty="0">
                          <a:solidFill>
                            <a:schemeClr val="dk1"/>
                          </a:solidFill>
                          <a:effectLst/>
                          <a:latin typeface="+mn-lt"/>
                          <a:ea typeface="+mn-ea"/>
                          <a:cs typeface="+mn-cs"/>
                        </a:rPr>
                        <a:t>2-2-</a:t>
                      </a:r>
                      <a:r>
                        <a:rPr kumimoji="1" lang="ja-JP" altLang="ja-JP" sz="900" b="0" kern="1200" dirty="0">
                          <a:solidFill>
                            <a:schemeClr val="dk1"/>
                          </a:solidFill>
                          <a:effectLst/>
                          <a:latin typeface="+mn-lt"/>
                          <a:ea typeface="+mn-ea"/>
                          <a:cs typeface="+mn-cs"/>
                        </a:rPr>
                        <a:t>② 補聴器の修理・調整に関するよくある質問</a:t>
                      </a:r>
                      <a:endParaRPr kumimoji="1" lang="en-US" altLang="ja-JP" sz="900" b="0" kern="1200" dirty="0">
                        <a:solidFill>
                          <a:schemeClr val="dk1"/>
                        </a:solidFill>
                        <a:effectLst/>
                        <a:latin typeface="+mn-lt"/>
                        <a:ea typeface="+mn-ea"/>
                        <a:cs typeface="+mn-cs"/>
                      </a:endParaRPr>
                    </a:p>
                    <a:p>
                      <a:endParaRPr kumimoji="1" lang="ja-JP" altLang="ja-JP" sz="900" b="0" kern="1200" dirty="0">
                        <a:solidFill>
                          <a:schemeClr val="dk1"/>
                        </a:solidFill>
                        <a:effectLst/>
                        <a:latin typeface="+mn-lt"/>
                        <a:ea typeface="+mn-ea"/>
                        <a:cs typeface="+mn-cs"/>
                      </a:endParaRPr>
                    </a:p>
                  </a:txBody>
                  <a:tcPr marL="28575" marR="28575" marT="19050" marB="19050" anchor="b">
                    <a:solidFill>
                      <a:schemeClr val="bg1">
                        <a:lumMod val="85000"/>
                      </a:schemeClr>
                    </a:solidFill>
                  </a:tcPr>
                </a:tc>
                <a:extLst>
                  <a:ext uri="{0D108BD9-81ED-4DB2-BD59-A6C34878D82A}">
                    <a16:rowId xmlns:a16="http://schemas.microsoft.com/office/drawing/2014/main" val="588069470"/>
                  </a:ext>
                </a:extLst>
              </a:tr>
              <a:tr h="0">
                <a:tc>
                  <a:txBody>
                    <a:bodyPr/>
                    <a:lstStyle/>
                    <a:p>
                      <a:pPr algn="ctr"/>
                      <a:r>
                        <a:rPr lang="en-US" altLang="ja-JP" sz="900" kern="100" dirty="0">
                          <a:effectLst/>
                          <a:latin typeface="+mn-ea"/>
                          <a:ea typeface="+mn-ea"/>
                        </a:rPr>
                        <a:t>3-0</a:t>
                      </a:r>
                    </a:p>
                  </a:txBody>
                  <a:tcPr marL="28575" marR="28575" marT="19050" marB="19050" anchor="b">
                    <a:solidFill>
                      <a:schemeClr val="bg1">
                        <a:lumMod val="65000"/>
                      </a:schemeClr>
                    </a:solidFill>
                  </a:tcPr>
                </a:tc>
                <a:tc>
                  <a:txBody>
                    <a:bodyPr/>
                    <a:lstStyle/>
                    <a:p>
                      <a:r>
                        <a:rPr lang="ja-JP" altLang="en-US" sz="900" b="1" dirty="0">
                          <a:solidFill>
                            <a:schemeClr val="tx1"/>
                          </a:solidFill>
                        </a:rPr>
                        <a:t>新日本補聴器が選ばれる理由</a:t>
                      </a:r>
                      <a:endParaRPr lang="en-US" altLang="ja-JP" sz="900" b="1" dirty="0">
                        <a:solidFill>
                          <a:schemeClr val="tx1"/>
                        </a:solidFill>
                      </a:endParaRPr>
                    </a:p>
                    <a:p>
                      <a:endParaRPr lang="en-US" altLang="ja-JP" sz="900" b="1" dirty="0">
                        <a:solidFill>
                          <a:schemeClr val="tx1"/>
                        </a:solidFill>
                      </a:endParaRPr>
                    </a:p>
                    <a:p>
                      <a:endParaRPr lang="en-US" altLang="ja-JP" sz="900" b="1" dirty="0">
                        <a:solidFill>
                          <a:schemeClr val="tx1"/>
                        </a:solidFill>
                      </a:endParaRPr>
                    </a:p>
                  </a:txBody>
                  <a:tcPr marL="28575" marR="28575" marT="19050" marB="19050" anchor="b">
                    <a:solidFill>
                      <a:schemeClr val="bg1">
                        <a:lumMod val="85000"/>
                      </a:schemeClr>
                    </a:solidFill>
                  </a:tcPr>
                </a:tc>
                <a:tc>
                  <a:txBody>
                    <a:bodyPr/>
                    <a:lstStyle/>
                    <a:p>
                      <a:r>
                        <a:rPr kumimoji="1" lang="en-US" altLang="ja-JP" sz="900" b="0" kern="1200" dirty="0">
                          <a:solidFill>
                            <a:schemeClr val="dk1"/>
                          </a:solidFill>
                          <a:effectLst/>
                          <a:latin typeface="+mn-lt"/>
                          <a:ea typeface="+mn-ea"/>
                          <a:cs typeface="+mn-cs"/>
                        </a:rPr>
                        <a:t>3-0-</a:t>
                      </a:r>
                      <a:r>
                        <a:rPr kumimoji="1" lang="ja-JP" altLang="ja-JP" sz="900" b="0" kern="1200" dirty="0">
                          <a:solidFill>
                            <a:schemeClr val="dk1"/>
                          </a:solidFill>
                          <a:effectLst/>
                          <a:latin typeface="+mn-lt"/>
                          <a:ea typeface="+mn-ea"/>
                          <a:cs typeface="+mn-cs"/>
                        </a:rPr>
                        <a:t>① より多くの人が、より良く聴こえるよう支援したい</a:t>
                      </a:r>
                    </a:p>
                    <a:p>
                      <a:r>
                        <a:rPr kumimoji="1" lang="en-US" altLang="ja-JP" sz="900" b="0" kern="1200" dirty="0">
                          <a:solidFill>
                            <a:schemeClr val="dk1"/>
                          </a:solidFill>
                          <a:effectLst/>
                          <a:latin typeface="+mn-lt"/>
                          <a:ea typeface="+mn-ea"/>
                          <a:cs typeface="+mn-cs"/>
                        </a:rPr>
                        <a:t>3-0-</a:t>
                      </a:r>
                      <a:r>
                        <a:rPr kumimoji="1" lang="ja-JP" altLang="ja-JP" sz="900" b="0" kern="1200" dirty="0">
                          <a:solidFill>
                            <a:schemeClr val="dk1"/>
                          </a:solidFill>
                          <a:effectLst/>
                          <a:latin typeface="+mn-lt"/>
                          <a:ea typeface="+mn-ea"/>
                          <a:cs typeface="+mn-cs"/>
                        </a:rPr>
                        <a:t>② 新日本補聴器が属するデマント社の歴史</a:t>
                      </a:r>
                    </a:p>
                    <a:p>
                      <a:r>
                        <a:rPr kumimoji="1" lang="en-US" altLang="ja-JP" sz="900" b="0" kern="1200" dirty="0">
                          <a:solidFill>
                            <a:schemeClr val="dk1"/>
                          </a:solidFill>
                          <a:effectLst/>
                          <a:latin typeface="+mn-lt"/>
                          <a:ea typeface="+mn-ea"/>
                          <a:cs typeface="+mn-cs"/>
                        </a:rPr>
                        <a:t>3-0-</a:t>
                      </a:r>
                      <a:r>
                        <a:rPr kumimoji="1" lang="ja-JP" altLang="ja-JP" sz="900" b="0" kern="1200" dirty="0">
                          <a:solidFill>
                            <a:schemeClr val="dk1"/>
                          </a:solidFill>
                          <a:effectLst/>
                          <a:latin typeface="+mn-lt"/>
                          <a:ea typeface="+mn-ea"/>
                          <a:cs typeface="+mn-cs"/>
                        </a:rPr>
                        <a:t>③ 世界で</a:t>
                      </a:r>
                      <a:r>
                        <a:rPr kumimoji="1" lang="en-US" altLang="ja-JP" sz="900" b="0" kern="1200" dirty="0" err="1">
                          <a:solidFill>
                            <a:schemeClr val="dk1"/>
                          </a:solidFill>
                          <a:effectLst/>
                          <a:latin typeface="+mn-lt"/>
                          <a:ea typeface="+mn-ea"/>
                          <a:cs typeface="+mn-cs"/>
                        </a:rPr>
                        <a:t>Audika</a:t>
                      </a:r>
                      <a:r>
                        <a:rPr kumimoji="1" lang="ja-JP" altLang="ja-JP" sz="900" b="0" kern="1200" dirty="0">
                          <a:solidFill>
                            <a:schemeClr val="dk1"/>
                          </a:solidFill>
                          <a:effectLst/>
                          <a:latin typeface="+mn-lt"/>
                          <a:ea typeface="+mn-ea"/>
                          <a:cs typeface="+mn-cs"/>
                        </a:rPr>
                        <a:t>グループが選ばれる理由</a:t>
                      </a:r>
                    </a:p>
                    <a:p>
                      <a:r>
                        <a:rPr kumimoji="1" lang="en-US" altLang="ja-JP" sz="900" b="0" kern="1200" dirty="0">
                          <a:solidFill>
                            <a:schemeClr val="dk1"/>
                          </a:solidFill>
                          <a:effectLst/>
                          <a:latin typeface="+mn-lt"/>
                          <a:ea typeface="+mn-ea"/>
                          <a:cs typeface="+mn-cs"/>
                        </a:rPr>
                        <a:t>3-0-</a:t>
                      </a:r>
                      <a:r>
                        <a:rPr kumimoji="1" lang="ja-JP" altLang="ja-JP" sz="900" b="0" kern="1200" dirty="0">
                          <a:solidFill>
                            <a:schemeClr val="dk1"/>
                          </a:solidFill>
                          <a:effectLst/>
                          <a:latin typeface="+mn-lt"/>
                          <a:ea typeface="+mn-ea"/>
                          <a:cs typeface="+mn-cs"/>
                        </a:rPr>
                        <a:t>④ 聴力を改善するための</a:t>
                      </a:r>
                      <a:r>
                        <a:rPr kumimoji="1" lang="en-US" altLang="ja-JP" sz="900" b="0" kern="1200" dirty="0">
                          <a:solidFill>
                            <a:schemeClr val="dk1"/>
                          </a:solidFill>
                          <a:effectLst/>
                          <a:latin typeface="+mn-lt"/>
                          <a:ea typeface="+mn-ea"/>
                          <a:cs typeface="+mn-cs"/>
                        </a:rPr>
                        <a:t>4</a:t>
                      </a:r>
                      <a:r>
                        <a:rPr kumimoji="1" lang="ja-JP" altLang="ja-JP" sz="900" b="0" kern="1200" dirty="0">
                          <a:solidFill>
                            <a:schemeClr val="dk1"/>
                          </a:solidFill>
                          <a:effectLst/>
                          <a:latin typeface="+mn-lt"/>
                          <a:ea typeface="+mn-ea"/>
                          <a:cs typeface="+mn-cs"/>
                        </a:rPr>
                        <a:t>つのステップ</a:t>
                      </a:r>
                    </a:p>
                    <a:p>
                      <a:r>
                        <a:rPr kumimoji="1" lang="en-US" altLang="ja-JP" sz="900" b="0" kern="1200" dirty="0">
                          <a:solidFill>
                            <a:schemeClr val="dk1"/>
                          </a:solidFill>
                          <a:effectLst/>
                          <a:latin typeface="+mn-lt"/>
                          <a:ea typeface="+mn-ea"/>
                          <a:cs typeface="+mn-cs"/>
                        </a:rPr>
                        <a:t>3-0-</a:t>
                      </a:r>
                      <a:r>
                        <a:rPr kumimoji="1" lang="ja-JP" altLang="en-US" sz="900" b="0" kern="1200" dirty="0">
                          <a:solidFill>
                            <a:srgbClr val="FF0000"/>
                          </a:solidFill>
                          <a:effectLst/>
                          <a:latin typeface="+mn-lt"/>
                          <a:ea typeface="+mn-ea"/>
                          <a:cs typeface="+mn-cs"/>
                        </a:rPr>
                        <a:t>⑤</a:t>
                      </a:r>
                      <a:r>
                        <a:rPr kumimoji="1" lang="ja-JP" altLang="ja-JP" sz="900" b="0" kern="1200" dirty="0">
                          <a:solidFill>
                            <a:schemeClr val="dk1"/>
                          </a:solidFill>
                          <a:effectLst/>
                          <a:latin typeface="+mn-lt"/>
                          <a:ea typeface="+mn-ea"/>
                          <a:cs typeface="+mn-cs"/>
                        </a:rPr>
                        <a:t> 世界に広がる補聴器ケア専門家のネットワーク</a:t>
                      </a:r>
                    </a:p>
                  </a:txBody>
                  <a:tcPr marL="28575" marR="28575" marT="19050" marB="19050" anchor="b">
                    <a:solidFill>
                      <a:schemeClr val="bg1">
                        <a:lumMod val="85000"/>
                      </a:schemeClr>
                    </a:solidFill>
                  </a:tcPr>
                </a:tc>
                <a:extLst>
                  <a:ext uri="{0D108BD9-81ED-4DB2-BD59-A6C34878D82A}">
                    <a16:rowId xmlns:a16="http://schemas.microsoft.com/office/drawing/2014/main" val="4083474816"/>
                  </a:ext>
                </a:extLst>
              </a:tr>
              <a:tr h="633081">
                <a:tc>
                  <a:txBody>
                    <a:bodyPr/>
                    <a:lstStyle/>
                    <a:p>
                      <a:pPr algn="ctr"/>
                      <a:r>
                        <a:rPr lang="en-US" altLang="ja-JP" sz="900" kern="100" dirty="0">
                          <a:effectLst/>
                          <a:latin typeface="+mn-ea"/>
                          <a:ea typeface="+mn-ea"/>
                        </a:rPr>
                        <a:t>3-1</a:t>
                      </a:r>
                    </a:p>
                  </a:txBody>
                  <a:tcPr marL="28575" marR="28575" marT="19050" marB="19050" anchor="b">
                    <a:solidFill>
                      <a:schemeClr val="bg1">
                        <a:lumMod val="65000"/>
                      </a:schemeClr>
                    </a:solidFill>
                  </a:tcPr>
                </a:tc>
                <a:tc>
                  <a:txBody>
                    <a:bodyPr/>
                    <a:lstStyle/>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900" kern="0" dirty="0">
                          <a:solidFill>
                            <a:schemeClr val="tx1"/>
                          </a:solidFill>
                          <a:effectLst/>
                          <a:latin typeface="+mn-ea"/>
                          <a:ea typeface="+mn-ea"/>
                        </a:rPr>
                        <a:t>聴覚ケアの専門家</a:t>
                      </a:r>
                      <a:endParaRPr lang="en-US" altLang="ja-JP" sz="900" kern="0" dirty="0">
                        <a:solidFill>
                          <a:schemeClr val="tx1"/>
                        </a:solidFill>
                        <a:effectLst/>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0" dirty="0">
                        <a:solidFill>
                          <a:schemeClr val="tx1"/>
                        </a:solidFill>
                        <a:effectLst/>
                        <a:latin typeface="+mn-ea"/>
                        <a:ea typeface="+mn-ea"/>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0" dirty="0">
                        <a:solidFill>
                          <a:schemeClr val="tx1"/>
                        </a:solidFill>
                        <a:effectLst/>
                        <a:latin typeface="+mn-ea"/>
                        <a:ea typeface="+mn-ea"/>
                      </a:endParaRPr>
                    </a:p>
                  </a:txBody>
                  <a:tcPr marL="28575" marR="28575" marT="19050" marB="19050" anchor="b">
                    <a:solidFill>
                      <a:schemeClr val="bg1">
                        <a:lumMod val="85000"/>
                      </a:schemeClr>
                    </a:solidFill>
                  </a:tcPr>
                </a:tc>
                <a:tc>
                  <a:txBody>
                    <a:bodyPr/>
                    <a:lstStyle/>
                    <a:p>
                      <a:r>
                        <a:rPr kumimoji="1" lang="en-US" altLang="ja-JP" sz="900" b="0" kern="1200" dirty="0">
                          <a:solidFill>
                            <a:schemeClr val="dk1"/>
                          </a:solidFill>
                          <a:effectLst/>
                          <a:latin typeface="+mn-lt"/>
                          <a:ea typeface="+mn-ea"/>
                          <a:cs typeface="+mn-cs"/>
                        </a:rPr>
                        <a:t>3-1-</a:t>
                      </a:r>
                      <a:r>
                        <a:rPr kumimoji="1" lang="ja-JP" altLang="ja-JP" sz="900" b="0" kern="1200" dirty="0">
                          <a:solidFill>
                            <a:schemeClr val="dk1"/>
                          </a:solidFill>
                          <a:effectLst/>
                          <a:latin typeface="+mn-lt"/>
                          <a:ea typeface="+mn-ea"/>
                          <a:cs typeface="+mn-cs"/>
                        </a:rPr>
                        <a:t>① 新日本補聴器グループの販売店を選ぶ</a:t>
                      </a:r>
                      <a:r>
                        <a:rPr kumimoji="1" lang="en-US" altLang="ja-JP" sz="900" b="0" kern="1200" dirty="0">
                          <a:solidFill>
                            <a:schemeClr val="dk1"/>
                          </a:solidFill>
                          <a:effectLst/>
                          <a:latin typeface="+mn-lt"/>
                          <a:ea typeface="+mn-ea"/>
                          <a:cs typeface="+mn-cs"/>
                        </a:rPr>
                        <a:t>4 </a:t>
                      </a:r>
                      <a:r>
                        <a:rPr kumimoji="1" lang="ja-JP" altLang="ja-JP" sz="900" b="0" kern="1200" dirty="0">
                          <a:solidFill>
                            <a:schemeClr val="dk1"/>
                          </a:solidFill>
                          <a:effectLst/>
                          <a:latin typeface="+mn-lt"/>
                          <a:ea typeface="+mn-ea"/>
                          <a:cs typeface="+mn-cs"/>
                        </a:rPr>
                        <a:t>つのメリット</a:t>
                      </a:r>
                    </a:p>
                    <a:p>
                      <a:r>
                        <a:rPr kumimoji="1" lang="en-US" altLang="ja-JP" sz="900" b="0" kern="1200" dirty="0">
                          <a:solidFill>
                            <a:schemeClr val="dk1"/>
                          </a:solidFill>
                          <a:effectLst/>
                          <a:latin typeface="+mn-lt"/>
                          <a:ea typeface="+mn-ea"/>
                          <a:cs typeface="+mn-cs"/>
                        </a:rPr>
                        <a:t>3-1-</a:t>
                      </a:r>
                      <a:r>
                        <a:rPr kumimoji="1" lang="ja-JP" altLang="ja-JP" sz="900" b="0" kern="1200" dirty="0">
                          <a:solidFill>
                            <a:schemeClr val="dk1"/>
                          </a:solidFill>
                          <a:effectLst/>
                          <a:latin typeface="+mn-lt"/>
                          <a:ea typeface="+mn-ea"/>
                          <a:cs typeface="+mn-cs"/>
                        </a:rPr>
                        <a:t>② </a:t>
                      </a:r>
                      <a:r>
                        <a:rPr kumimoji="1" lang="en-US" altLang="ja-JP" sz="900" b="0" kern="1200" dirty="0">
                          <a:solidFill>
                            <a:schemeClr val="dk1"/>
                          </a:solidFill>
                          <a:effectLst/>
                          <a:latin typeface="+mn-lt"/>
                          <a:ea typeface="+mn-ea"/>
                          <a:cs typeface="+mn-cs"/>
                        </a:rPr>
                        <a:t>1. </a:t>
                      </a:r>
                      <a:r>
                        <a:rPr kumimoji="1" lang="ja-JP" altLang="ja-JP" sz="900" b="0" kern="1200" dirty="0">
                          <a:solidFill>
                            <a:schemeClr val="dk1"/>
                          </a:solidFill>
                          <a:effectLst/>
                          <a:latin typeface="+mn-lt"/>
                          <a:ea typeface="+mn-ea"/>
                          <a:cs typeface="+mn-cs"/>
                        </a:rPr>
                        <a:t>私たちは聴覚ケアの専門家です</a:t>
                      </a:r>
                      <a:r>
                        <a:rPr kumimoji="1" lang="en-US" altLang="ja-JP" sz="900" b="0" kern="1200" dirty="0">
                          <a:solidFill>
                            <a:schemeClr val="dk1"/>
                          </a:solidFill>
                          <a:effectLst/>
                          <a:latin typeface="+mn-lt"/>
                          <a:ea typeface="+mn-ea"/>
                          <a:cs typeface="+mn-cs"/>
                        </a:rPr>
                        <a:t> </a:t>
                      </a:r>
                      <a:endParaRPr kumimoji="1" lang="ja-JP" altLang="ja-JP" sz="900" b="0" kern="1200" dirty="0">
                        <a:solidFill>
                          <a:schemeClr val="dk1"/>
                        </a:solidFill>
                        <a:effectLst/>
                        <a:latin typeface="+mn-lt"/>
                        <a:ea typeface="+mn-ea"/>
                        <a:cs typeface="+mn-cs"/>
                      </a:endParaRPr>
                    </a:p>
                    <a:p>
                      <a:r>
                        <a:rPr kumimoji="1" lang="en-US" altLang="ja-JP" sz="900" b="0" kern="1200" dirty="0">
                          <a:solidFill>
                            <a:schemeClr val="dk1"/>
                          </a:solidFill>
                          <a:effectLst/>
                          <a:latin typeface="+mn-lt"/>
                          <a:ea typeface="+mn-ea"/>
                          <a:cs typeface="+mn-cs"/>
                        </a:rPr>
                        <a:t>3-1-</a:t>
                      </a:r>
                      <a:r>
                        <a:rPr kumimoji="1" lang="ja-JP" altLang="ja-JP" sz="900" b="0" kern="1200" dirty="0">
                          <a:solidFill>
                            <a:schemeClr val="dk1"/>
                          </a:solidFill>
                          <a:effectLst/>
                          <a:latin typeface="+mn-lt"/>
                          <a:ea typeface="+mn-ea"/>
                          <a:cs typeface="+mn-cs"/>
                        </a:rPr>
                        <a:t>③ </a:t>
                      </a:r>
                      <a:r>
                        <a:rPr lang="en-US" altLang="ja-JP" sz="900" b="0" i="0" dirty="0">
                          <a:solidFill>
                            <a:srgbClr val="FF0000"/>
                          </a:solidFill>
                          <a:effectLst/>
                          <a:latin typeface="Proxima Nova"/>
                        </a:rPr>
                        <a:t>2. </a:t>
                      </a:r>
                      <a:r>
                        <a:rPr lang="ja-JP" altLang="en-US" sz="900" b="0" i="0" dirty="0">
                          <a:solidFill>
                            <a:srgbClr val="FF0000"/>
                          </a:solidFill>
                          <a:effectLst/>
                          <a:latin typeface="Proxima Nova"/>
                        </a:rPr>
                        <a:t>お客様のニーズに合わせて個別化された対応</a:t>
                      </a:r>
                      <a:endParaRPr kumimoji="1" lang="ja-JP" altLang="ja-JP" sz="900" b="0" kern="1200" dirty="0">
                        <a:solidFill>
                          <a:schemeClr val="dk1"/>
                        </a:solidFill>
                        <a:effectLst/>
                        <a:latin typeface="+mn-lt"/>
                        <a:ea typeface="+mn-ea"/>
                        <a:cs typeface="+mn-cs"/>
                      </a:endParaRPr>
                    </a:p>
                    <a:p>
                      <a:r>
                        <a:rPr kumimoji="1" lang="en-US" altLang="ja-JP" sz="900" b="0" kern="1200" dirty="0">
                          <a:solidFill>
                            <a:schemeClr val="dk1"/>
                          </a:solidFill>
                          <a:effectLst/>
                          <a:latin typeface="+mn-lt"/>
                          <a:ea typeface="+mn-ea"/>
                          <a:cs typeface="+mn-cs"/>
                        </a:rPr>
                        <a:t>3-1-</a:t>
                      </a:r>
                      <a:r>
                        <a:rPr kumimoji="1" lang="ja-JP" altLang="ja-JP" sz="900" b="0" kern="1200" dirty="0">
                          <a:solidFill>
                            <a:schemeClr val="dk1"/>
                          </a:solidFill>
                          <a:effectLst/>
                          <a:latin typeface="+mn-lt"/>
                          <a:ea typeface="+mn-ea"/>
                          <a:cs typeface="+mn-cs"/>
                        </a:rPr>
                        <a:t>④ </a:t>
                      </a:r>
                      <a:r>
                        <a:rPr kumimoji="1" lang="en-US" altLang="ja-JP" sz="900" b="0" kern="1200" dirty="0">
                          <a:solidFill>
                            <a:schemeClr val="dk1"/>
                          </a:solidFill>
                          <a:effectLst/>
                          <a:latin typeface="+mn-lt"/>
                          <a:ea typeface="+mn-ea"/>
                          <a:cs typeface="+mn-cs"/>
                        </a:rPr>
                        <a:t>3. </a:t>
                      </a:r>
                      <a:r>
                        <a:rPr kumimoji="1" lang="ja-JP" altLang="ja-JP" sz="900" b="0" kern="1200" dirty="0">
                          <a:solidFill>
                            <a:schemeClr val="dk1"/>
                          </a:solidFill>
                          <a:effectLst/>
                          <a:latin typeface="+mn-lt"/>
                          <a:ea typeface="+mn-ea"/>
                          <a:cs typeface="+mn-cs"/>
                        </a:rPr>
                        <a:t>高品質で最新の補聴器ソリューションの提供</a:t>
                      </a: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ja-JP" sz="900" b="0" kern="1200" dirty="0">
                          <a:solidFill>
                            <a:schemeClr val="accent1"/>
                          </a:solidFill>
                          <a:effectLst/>
                          <a:latin typeface="+mn-lt"/>
                          <a:ea typeface="+mn-ea"/>
                          <a:cs typeface="+mn-cs"/>
                        </a:rPr>
                        <a:t>●オーティコン補聴器のご紹介</a:t>
                      </a:r>
                      <a:r>
                        <a:rPr kumimoji="1" lang="en-US" altLang="ja-JP" sz="900" b="0" kern="1200" dirty="0">
                          <a:solidFill>
                            <a:schemeClr val="accent1"/>
                          </a:solidFill>
                          <a:effectLst/>
                          <a:latin typeface="+mn-lt"/>
                          <a:ea typeface="+mn-ea"/>
                          <a:cs typeface="+mn-cs"/>
                        </a:rPr>
                        <a:t>(call to action)</a:t>
                      </a:r>
                    </a:p>
                    <a:p>
                      <a:r>
                        <a:rPr kumimoji="1" lang="en-US" altLang="ja-JP" sz="900" b="0" kern="1200" dirty="0">
                          <a:solidFill>
                            <a:schemeClr val="dk1"/>
                          </a:solidFill>
                          <a:effectLst/>
                          <a:latin typeface="+mn-lt"/>
                          <a:ea typeface="+mn-ea"/>
                          <a:cs typeface="+mn-cs"/>
                        </a:rPr>
                        <a:t>3-1-</a:t>
                      </a:r>
                      <a:r>
                        <a:rPr kumimoji="1" lang="ja-JP" altLang="ja-JP" sz="900" b="0" kern="1200" dirty="0">
                          <a:solidFill>
                            <a:schemeClr val="dk1"/>
                          </a:solidFill>
                          <a:effectLst/>
                          <a:latin typeface="+mn-lt"/>
                          <a:ea typeface="+mn-ea"/>
                          <a:cs typeface="+mn-cs"/>
                        </a:rPr>
                        <a:t>⑤ </a:t>
                      </a:r>
                      <a:r>
                        <a:rPr kumimoji="1" lang="en-US" altLang="ja-JP" sz="900" b="0" kern="1200" dirty="0">
                          <a:solidFill>
                            <a:schemeClr val="dk1"/>
                          </a:solidFill>
                          <a:effectLst/>
                          <a:latin typeface="+mn-lt"/>
                          <a:ea typeface="+mn-ea"/>
                          <a:cs typeface="+mn-cs"/>
                        </a:rPr>
                        <a:t>4. </a:t>
                      </a:r>
                      <a:r>
                        <a:rPr kumimoji="1" lang="ja-JP" altLang="ja-JP" sz="900" b="0" kern="1200" dirty="0">
                          <a:solidFill>
                            <a:schemeClr val="dk1"/>
                          </a:solidFill>
                          <a:effectLst/>
                          <a:latin typeface="+mn-lt"/>
                          <a:ea typeface="+mn-ea"/>
                          <a:cs typeface="+mn-cs"/>
                        </a:rPr>
                        <a:t>無料のアフターサービス</a:t>
                      </a:r>
                      <a:endParaRPr kumimoji="1" lang="en-US" altLang="ja-JP" sz="900" b="0" kern="1200" dirty="0">
                        <a:solidFill>
                          <a:schemeClr val="dk1"/>
                        </a:solidFill>
                        <a:effectLst/>
                        <a:latin typeface="+mn-lt"/>
                        <a:ea typeface="+mn-ea"/>
                        <a:cs typeface="+mn-cs"/>
                      </a:endParaRPr>
                    </a:p>
                  </a:txBody>
                  <a:tcPr marL="28575" marR="28575" marT="19050" marB="19050" anchor="b">
                    <a:solidFill>
                      <a:schemeClr val="bg1">
                        <a:lumMod val="85000"/>
                      </a:schemeClr>
                    </a:solidFill>
                  </a:tcPr>
                </a:tc>
                <a:extLst>
                  <a:ext uri="{0D108BD9-81ED-4DB2-BD59-A6C34878D82A}">
                    <a16:rowId xmlns:a16="http://schemas.microsoft.com/office/drawing/2014/main" val="3794785078"/>
                  </a:ext>
                </a:extLst>
              </a:tr>
              <a:tr h="607173">
                <a:tc>
                  <a:txBody>
                    <a:bodyPr/>
                    <a:lstStyle/>
                    <a:p>
                      <a:pPr algn="ctr"/>
                      <a:r>
                        <a:rPr lang="en-US" altLang="ja-JP" sz="900" kern="100" dirty="0">
                          <a:effectLst/>
                          <a:latin typeface="+mn-ea"/>
                          <a:ea typeface="+mn-ea"/>
                        </a:rPr>
                        <a:t>3-2</a:t>
                      </a:r>
                    </a:p>
                  </a:txBody>
                  <a:tcPr marL="28575" marR="28575" marT="19050" marB="19050" anchor="b">
                    <a:solidFill>
                      <a:schemeClr val="bg1">
                        <a:lumMod val="65000"/>
                      </a:schemeClr>
                    </a:solidFill>
                  </a:tcPr>
                </a:tc>
                <a:tc>
                  <a:txBody>
                    <a:bodyPr/>
                    <a:lstStyle/>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900" kern="100" dirty="0">
                          <a:solidFill>
                            <a:schemeClr val="tx1"/>
                          </a:solidFill>
                          <a:effectLst/>
                          <a:latin typeface="+mn-ea"/>
                          <a:ea typeface="+mn-ea"/>
                          <a:cs typeface="Times New Roman" panose="02020603050405020304" pitchFamily="18" charset="0"/>
                        </a:rPr>
                        <a:t>高品質の補聴器ソリューション</a:t>
                      </a:r>
                      <a:endParaRPr lang="en-US" altLang="ja-JP" sz="900"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100" dirty="0">
                        <a:solidFill>
                          <a:schemeClr val="tx1"/>
                        </a:solidFill>
                        <a:effectLst/>
                        <a:latin typeface="+mn-ea"/>
                        <a:ea typeface="+mn-ea"/>
                        <a:cs typeface="Times New Roman" panose="02020603050405020304" pitchFamily="18" charset="0"/>
                      </a:endParaRPr>
                    </a:p>
                    <a:p>
                      <a:pPr marL="0" marR="0" lvl="0" indent="0" algn="l" defTabSz="843952" rtl="0" eaLnBrk="1" fontAlgn="auto" latinLnBrk="0" hangingPunct="1">
                        <a:lnSpc>
                          <a:spcPct val="100000"/>
                        </a:lnSpc>
                        <a:spcBef>
                          <a:spcPts val="0"/>
                        </a:spcBef>
                        <a:spcAft>
                          <a:spcPts val="0"/>
                        </a:spcAft>
                        <a:buClrTx/>
                        <a:buSzTx/>
                        <a:buFontTx/>
                        <a:buNone/>
                        <a:tabLst/>
                        <a:defRPr/>
                      </a:pPr>
                      <a:endParaRPr lang="en-US" altLang="ja-JP" sz="900" kern="100" dirty="0">
                        <a:solidFill>
                          <a:schemeClr val="tx1"/>
                        </a:solidFill>
                        <a:effectLst/>
                        <a:latin typeface="+mn-ea"/>
                        <a:ea typeface="+mn-ea"/>
                        <a:cs typeface="Times New Roman" panose="02020603050405020304" pitchFamily="18" charset="0"/>
                      </a:endParaRPr>
                    </a:p>
                  </a:txBody>
                  <a:tcPr marL="28575" marR="28575" marT="19050" marB="19050" anchor="b">
                    <a:solidFill>
                      <a:schemeClr val="bg1">
                        <a:lumMod val="85000"/>
                      </a:schemeClr>
                    </a:solidFill>
                  </a:tcPr>
                </a:tc>
                <a:tc>
                  <a:txBody>
                    <a:bodyPr/>
                    <a:lstStyle/>
                    <a:p>
                      <a:r>
                        <a:rPr kumimoji="1" lang="en-US" altLang="ja-JP" sz="900" b="0" kern="1200" dirty="0">
                          <a:solidFill>
                            <a:schemeClr val="dk1"/>
                          </a:solidFill>
                          <a:effectLst/>
                          <a:latin typeface="+mn-lt"/>
                          <a:ea typeface="+mn-ea"/>
                          <a:cs typeface="+mn-cs"/>
                        </a:rPr>
                        <a:t>3-2-</a:t>
                      </a:r>
                      <a:r>
                        <a:rPr kumimoji="1" lang="ja-JP" altLang="ja-JP" sz="900" b="0" kern="1200" dirty="0">
                          <a:solidFill>
                            <a:schemeClr val="dk1"/>
                          </a:solidFill>
                          <a:effectLst/>
                          <a:latin typeface="+mn-lt"/>
                          <a:ea typeface="+mn-ea"/>
                          <a:cs typeface="+mn-cs"/>
                        </a:rPr>
                        <a:t>① 新日本補聴器の補聴器ソリューション</a:t>
                      </a:r>
                    </a:p>
                    <a:p>
                      <a:r>
                        <a:rPr kumimoji="1" lang="en-US" altLang="ja-JP" sz="900" b="0" kern="1200" dirty="0">
                          <a:solidFill>
                            <a:schemeClr val="dk1"/>
                          </a:solidFill>
                          <a:effectLst/>
                          <a:latin typeface="+mn-lt"/>
                          <a:ea typeface="+mn-ea"/>
                          <a:cs typeface="+mn-cs"/>
                        </a:rPr>
                        <a:t>3-2-</a:t>
                      </a:r>
                      <a:r>
                        <a:rPr kumimoji="1" lang="ja-JP" altLang="ja-JP" sz="900" b="0" kern="1200" dirty="0">
                          <a:solidFill>
                            <a:schemeClr val="dk1"/>
                          </a:solidFill>
                          <a:effectLst/>
                          <a:latin typeface="+mn-lt"/>
                          <a:ea typeface="+mn-ea"/>
                          <a:cs typeface="+mn-cs"/>
                        </a:rPr>
                        <a:t>② 高品質の補聴器の </a:t>
                      </a:r>
                      <a:r>
                        <a:rPr kumimoji="1" lang="en-US" altLang="ja-JP" sz="900" b="0" kern="1200" dirty="0">
                          <a:solidFill>
                            <a:schemeClr val="dk1"/>
                          </a:solidFill>
                          <a:effectLst/>
                          <a:latin typeface="+mn-lt"/>
                          <a:ea typeface="+mn-ea"/>
                          <a:cs typeface="+mn-cs"/>
                        </a:rPr>
                        <a:t>3 </a:t>
                      </a:r>
                      <a:r>
                        <a:rPr kumimoji="1" lang="ja-JP" altLang="ja-JP" sz="900" b="0" kern="1200" dirty="0">
                          <a:solidFill>
                            <a:schemeClr val="dk1"/>
                          </a:solidFill>
                          <a:effectLst/>
                          <a:latin typeface="+mn-lt"/>
                          <a:ea typeface="+mn-ea"/>
                          <a:cs typeface="+mn-cs"/>
                        </a:rPr>
                        <a:t>つのメリット</a:t>
                      </a:r>
                    </a:p>
                    <a:p>
                      <a:r>
                        <a:rPr kumimoji="1" lang="en-US" altLang="ja-JP" sz="900" b="0" kern="1200" dirty="0">
                          <a:solidFill>
                            <a:schemeClr val="dk1"/>
                          </a:solidFill>
                          <a:effectLst/>
                          <a:latin typeface="+mn-lt"/>
                          <a:ea typeface="+mn-ea"/>
                          <a:cs typeface="+mn-cs"/>
                        </a:rPr>
                        <a:t>3-2-</a:t>
                      </a:r>
                      <a:r>
                        <a:rPr kumimoji="1" lang="ja-JP" altLang="ja-JP" sz="900" b="0" kern="1200" dirty="0">
                          <a:solidFill>
                            <a:schemeClr val="dk1"/>
                          </a:solidFill>
                          <a:effectLst/>
                          <a:latin typeface="+mn-lt"/>
                          <a:ea typeface="+mn-ea"/>
                          <a:cs typeface="+mn-cs"/>
                        </a:rPr>
                        <a:t>③ 高品質の補聴器と他の補聴器との違いは何でしょうか</a:t>
                      </a:r>
                      <a:r>
                        <a:rPr kumimoji="1" lang="en-US" altLang="ja-JP" sz="900" b="0" kern="1200" dirty="0">
                          <a:solidFill>
                            <a:schemeClr val="dk1"/>
                          </a:solidFill>
                          <a:effectLst/>
                          <a:latin typeface="+mn-lt"/>
                          <a:ea typeface="+mn-ea"/>
                          <a:cs typeface="+mn-cs"/>
                        </a:rPr>
                        <a:t>? </a:t>
                      </a:r>
                      <a:endParaRPr kumimoji="1" lang="ja-JP" altLang="ja-JP" sz="900" b="0" kern="1200" dirty="0">
                        <a:solidFill>
                          <a:schemeClr val="dk1"/>
                        </a:solidFill>
                        <a:effectLst/>
                        <a:latin typeface="+mn-lt"/>
                        <a:ea typeface="+mn-ea"/>
                        <a:cs typeface="+mn-cs"/>
                      </a:endParaRPr>
                    </a:p>
                    <a:p>
                      <a:r>
                        <a:rPr kumimoji="1" lang="en-US" altLang="ja-JP" sz="900" b="0" kern="1200" dirty="0">
                          <a:solidFill>
                            <a:srgbClr val="FF0000"/>
                          </a:solidFill>
                          <a:effectLst/>
                          <a:latin typeface="+mn-lt"/>
                          <a:ea typeface="+mn-ea"/>
                          <a:cs typeface="+mn-cs"/>
                        </a:rPr>
                        <a:t>3-2-</a:t>
                      </a:r>
                      <a:r>
                        <a:rPr kumimoji="1" lang="ja-JP" altLang="ja-JP" sz="900" b="0" kern="1200" dirty="0">
                          <a:solidFill>
                            <a:srgbClr val="FF0000"/>
                          </a:solidFill>
                          <a:effectLst/>
                          <a:latin typeface="+mn-lt"/>
                          <a:ea typeface="+mn-ea"/>
                          <a:cs typeface="+mn-cs"/>
                        </a:rPr>
                        <a:t>④ 最新のデジタル補聴器をおすすめする </a:t>
                      </a:r>
                      <a:r>
                        <a:rPr kumimoji="1" lang="en-US" altLang="ja-JP" sz="900" b="0" kern="1200" dirty="0">
                          <a:solidFill>
                            <a:srgbClr val="FF0000"/>
                          </a:solidFill>
                          <a:effectLst/>
                          <a:latin typeface="+mn-lt"/>
                          <a:ea typeface="+mn-ea"/>
                          <a:cs typeface="+mn-cs"/>
                        </a:rPr>
                        <a:t>6 </a:t>
                      </a:r>
                      <a:r>
                        <a:rPr kumimoji="1" lang="ja-JP" altLang="ja-JP" sz="900" b="0" kern="1200" dirty="0">
                          <a:solidFill>
                            <a:srgbClr val="FF0000"/>
                          </a:solidFill>
                          <a:effectLst/>
                          <a:latin typeface="+mn-lt"/>
                          <a:ea typeface="+mn-ea"/>
                          <a:cs typeface="+mn-cs"/>
                        </a:rPr>
                        <a:t>つの理由</a:t>
                      </a:r>
                      <a:r>
                        <a:rPr kumimoji="1" lang="ja-JP" altLang="en-US" sz="900" b="0" kern="1200" dirty="0">
                          <a:solidFill>
                            <a:srgbClr val="FF0000"/>
                          </a:solidFill>
                          <a:effectLst/>
                          <a:latin typeface="+mn-lt"/>
                          <a:ea typeface="+mn-ea"/>
                          <a:cs typeface="+mn-cs"/>
                        </a:rPr>
                        <a:t>（新規）</a:t>
                      </a:r>
                      <a:endParaRPr kumimoji="1" lang="ja-JP" altLang="ja-JP" sz="900" b="0" kern="1200" dirty="0">
                        <a:solidFill>
                          <a:srgbClr val="FF0000"/>
                        </a:solidFill>
                        <a:effectLst/>
                        <a:latin typeface="+mn-lt"/>
                        <a:ea typeface="+mn-ea"/>
                        <a:cs typeface="+mn-cs"/>
                      </a:endParaRPr>
                    </a:p>
                    <a:p>
                      <a:r>
                        <a:rPr kumimoji="1" lang="en-US" altLang="ja-JP" sz="900" b="0" kern="1200" dirty="0">
                          <a:solidFill>
                            <a:schemeClr val="dk1"/>
                          </a:solidFill>
                          <a:effectLst/>
                          <a:latin typeface="+mn-lt"/>
                          <a:ea typeface="+mn-ea"/>
                          <a:cs typeface="+mn-cs"/>
                        </a:rPr>
                        <a:t>3-2-</a:t>
                      </a:r>
                      <a:r>
                        <a:rPr kumimoji="1" lang="ja-JP" altLang="ja-JP" sz="900" b="0" kern="1200" dirty="0">
                          <a:solidFill>
                            <a:schemeClr val="dk1"/>
                          </a:solidFill>
                          <a:effectLst/>
                          <a:latin typeface="+mn-lt"/>
                          <a:ea typeface="+mn-ea"/>
                          <a:cs typeface="+mn-cs"/>
                        </a:rPr>
                        <a:t>⑤ デジタル補聴器の技術と機能</a:t>
                      </a: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900" b="0" dirty="0">
                          <a:solidFill>
                            <a:srgbClr val="FF0000"/>
                          </a:solidFill>
                          <a:latin typeface="+mn-ea"/>
                        </a:rPr>
                        <a:t>3-2-</a:t>
                      </a:r>
                      <a:r>
                        <a:rPr lang="ja-JP" altLang="en-US" sz="900" b="0" dirty="0">
                          <a:solidFill>
                            <a:srgbClr val="FF0000"/>
                          </a:solidFill>
                          <a:latin typeface="+mn-ea"/>
                        </a:rPr>
                        <a:t>⑥ </a:t>
                      </a:r>
                      <a:r>
                        <a:rPr lang="ja-JP" altLang="en-US" sz="900" b="0" dirty="0">
                          <a:solidFill>
                            <a:srgbClr val="FF0000"/>
                          </a:solidFill>
                        </a:rPr>
                        <a:t>補聴器による耳鳴りへの対処（新規）</a:t>
                      </a:r>
                    </a:p>
                  </a:txBody>
                  <a:tcPr marL="28575" marR="28575" marT="19050" marB="19050" anchor="b">
                    <a:solidFill>
                      <a:schemeClr val="bg1">
                        <a:lumMod val="85000"/>
                      </a:schemeClr>
                    </a:solidFill>
                  </a:tcPr>
                </a:tc>
                <a:extLst>
                  <a:ext uri="{0D108BD9-81ED-4DB2-BD59-A6C34878D82A}">
                    <a16:rowId xmlns:a16="http://schemas.microsoft.com/office/drawing/2014/main" val="493030776"/>
                  </a:ext>
                </a:extLst>
              </a:tr>
              <a:tr h="531071">
                <a:tc>
                  <a:txBody>
                    <a:bodyPr/>
                    <a:lstStyle/>
                    <a:p>
                      <a:pPr algn="ctr"/>
                      <a:r>
                        <a:rPr lang="en-US" altLang="ja-JP" sz="900" kern="100" dirty="0">
                          <a:effectLst/>
                          <a:latin typeface="+mn-ea"/>
                          <a:ea typeface="+mn-ea"/>
                        </a:rPr>
                        <a:t>3-3</a:t>
                      </a:r>
                    </a:p>
                  </a:txBody>
                  <a:tcPr marL="28575" marR="28575" marT="19050" marB="19050" anchor="b">
                    <a:solidFill>
                      <a:schemeClr val="bg1">
                        <a:lumMod val="65000"/>
                      </a:schemeClr>
                    </a:solidFill>
                  </a:tcPr>
                </a:tc>
                <a:tc>
                  <a:txBody>
                    <a:bodyPr/>
                    <a:lstStyle/>
                    <a:p>
                      <a:pPr marL="0" marR="0" lvl="0" indent="0" algn="l" defTabSz="843952" rtl="0" eaLnBrk="1" fontAlgn="auto" latinLnBrk="0" hangingPunct="1">
                        <a:lnSpc>
                          <a:spcPct val="100000"/>
                        </a:lnSpc>
                        <a:spcBef>
                          <a:spcPts val="0"/>
                        </a:spcBef>
                        <a:spcAft>
                          <a:spcPts val="0"/>
                        </a:spcAft>
                        <a:buClrTx/>
                        <a:buSzTx/>
                        <a:buFontTx/>
                        <a:buNone/>
                        <a:tabLst/>
                        <a:defRPr/>
                      </a:pPr>
                      <a:r>
                        <a:rPr lang="ja-JP" altLang="en-US" sz="900" kern="100" dirty="0">
                          <a:solidFill>
                            <a:schemeClr val="tx1"/>
                          </a:solidFill>
                          <a:effectLst/>
                          <a:latin typeface="+mn-ea"/>
                          <a:ea typeface="+mn-ea"/>
                          <a:cs typeface="Times New Roman" panose="02020603050405020304" pitchFamily="18" charset="0"/>
                        </a:rPr>
                        <a:t>新日本補聴器のアドバンテージ</a:t>
                      </a:r>
                      <a:endParaRPr lang="en-US" altLang="ja-JP" sz="900" kern="100" dirty="0">
                        <a:solidFill>
                          <a:schemeClr val="tx1"/>
                        </a:solidFill>
                        <a:effectLst/>
                        <a:latin typeface="+mn-ea"/>
                        <a:ea typeface="+mn-ea"/>
                        <a:cs typeface="Times New Roman" panose="02020603050405020304" pitchFamily="18" charset="0"/>
                      </a:endParaRPr>
                    </a:p>
                  </a:txBody>
                  <a:tcPr marL="28575" marR="28575" marT="19050" marB="19050" anchor="b">
                    <a:solidFill>
                      <a:schemeClr val="bg1">
                        <a:lumMod val="85000"/>
                      </a:schemeClr>
                    </a:solidFill>
                  </a:tcPr>
                </a:tc>
                <a:tc>
                  <a:txBody>
                    <a:bodyPr/>
                    <a:lstStyle/>
                    <a:p>
                      <a:r>
                        <a:rPr lang="ja-JP" altLang="en-US" sz="900" b="0" i="0" dirty="0">
                          <a:solidFill>
                            <a:schemeClr val="tx1"/>
                          </a:solidFill>
                          <a:effectLst/>
                          <a:highlight>
                            <a:srgbClr val="FFFF00"/>
                          </a:highlight>
                          <a:latin typeface="Proxima Nova"/>
                        </a:rPr>
                        <a:t>資料を頂いてから制作開始（</a:t>
                      </a:r>
                      <a:r>
                        <a:rPr lang="en-US" altLang="ja-JP" sz="900" b="0" i="0" dirty="0" err="1">
                          <a:solidFill>
                            <a:schemeClr val="tx1"/>
                          </a:solidFill>
                          <a:effectLst/>
                          <a:highlight>
                            <a:srgbClr val="FFFF00"/>
                          </a:highlight>
                          <a:latin typeface="Proxima Nova"/>
                        </a:rPr>
                        <a:t>Audika</a:t>
                      </a:r>
                      <a:r>
                        <a:rPr lang="ja-JP" altLang="en-US" sz="900" b="0" i="0" dirty="0">
                          <a:solidFill>
                            <a:schemeClr val="tx1"/>
                          </a:solidFill>
                          <a:effectLst/>
                          <a:highlight>
                            <a:srgbClr val="FFFF00"/>
                          </a:highlight>
                          <a:latin typeface="Proxima Nova"/>
                        </a:rPr>
                        <a:t>アドバンテージから新日本補聴器独自の内容へ変更）</a:t>
                      </a:r>
                      <a:endParaRPr lang="en-US" altLang="ja-JP" sz="900" b="0" i="0" dirty="0">
                        <a:solidFill>
                          <a:schemeClr val="tx1"/>
                        </a:solidFill>
                        <a:effectLst/>
                        <a:highlight>
                          <a:srgbClr val="FFFF00"/>
                        </a:highlight>
                        <a:latin typeface="Proxima Nova"/>
                      </a:endParaRPr>
                    </a:p>
                  </a:txBody>
                  <a:tcPr marL="28575" marR="28575" marT="19050" marB="19050" anchor="b">
                    <a:solidFill>
                      <a:schemeClr val="bg1">
                        <a:lumMod val="85000"/>
                      </a:schemeClr>
                    </a:solidFill>
                  </a:tcPr>
                </a:tc>
                <a:extLst>
                  <a:ext uri="{0D108BD9-81ED-4DB2-BD59-A6C34878D82A}">
                    <a16:rowId xmlns:a16="http://schemas.microsoft.com/office/drawing/2014/main" val="2735719235"/>
                  </a:ext>
                </a:extLst>
              </a:tr>
            </a:tbl>
          </a:graphicData>
        </a:graphic>
      </p:graphicFrame>
      <p:sp>
        <p:nvSpPr>
          <p:cNvPr id="10" name="正方形/長方形 9">
            <a:extLst>
              <a:ext uri="{FF2B5EF4-FFF2-40B4-BE49-F238E27FC236}">
                <a16:creationId xmlns:a16="http://schemas.microsoft.com/office/drawing/2014/main" id="{73A09F37-467F-8CB3-5985-47A9FC813F1C}"/>
              </a:ext>
            </a:extLst>
          </p:cNvPr>
          <p:cNvSpPr/>
          <p:nvPr/>
        </p:nvSpPr>
        <p:spPr>
          <a:xfrm flipV="1">
            <a:off x="242886" y="517124"/>
            <a:ext cx="6372224" cy="2111776"/>
          </a:xfrm>
          <a:prstGeom prst="rect">
            <a:avLst/>
          </a:prstGeom>
          <a:noFill/>
          <a:ln w="444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吹き出し: 角を丸めた四角形 2">
            <a:extLst>
              <a:ext uri="{FF2B5EF4-FFF2-40B4-BE49-F238E27FC236}">
                <a16:creationId xmlns:a16="http://schemas.microsoft.com/office/drawing/2014/main" id="{F5F3B8D3-CE56-FA79-4E50-8F33BA10BB85}"/>
              </a:ext>
            </a:extLst>
          </p:cNvPr>
          <p:cNvSpPr/>
          <p:nvPr/>
        </p:nvSpPr>
        <p:spPr>
          <a:xfrm>
            <a:off x="5102268" y="582713"/>
            <a:ext cx="2095500" cy="1335912"/>
          </a:xfrm>
          <a:prstGeom prst="wedgeRoundRectCallout">
            <a:avLst>
              <a:gd name="adj1" fmla="val -94651"/>
              <a:gd name="adj2" fmla="val 39684"/>
              <a:gd name="adj3" fmla="val 16667"/>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900" b="1" dirty="0">
                <a:solidFill>
                  <a:schemeClr val="tx1"/>
                </a:solidFill>
              </a:rPr>
              <a:t>木下様より</a:t>
            </a:r>
            <a:endParaRPr kumimoji="1" lang="en-US" altLang="ja-JP" sz="900" b="1" dirty="0">
              <a:solidFill>
                <a:schemeClr val="tx1"/>
              </a:solidFill>
            </a:endParaRPr>
          </a:p>
          <a:p>
            <a:r>
              <a:rPr kumimoji="1" lang="ja-JP" altLang="en-US" sz="900" b="1" dirty="0">
                <a:solidFill>
                  <a:schemeClr val="tx1"/>
                </a:solidFill>
              </a:rPr>
              <a:t>「試聴プログラムを当社の販売プロセスの中で手順やオファーする内容も含めてより明確に決めていく予定です。並行しての作業となりますので、このセクションの冒頭部分</a:t>
            </a:r>
            <a:r>
              <a:rPr kumimoji="1" lang="en-US" altLang="ja-JP" sz="900" b="1" dirty="0">
                <a:solidFill>
                  <a:schemeClr val="tx1"/>
                </a:solidFill>
              </a:rPr>
              <a:t>1-2‐①</a:t>
            </a:r>
            <a:r>
              <a:rPr kumimoji="1" lang="ja-JP" altLang="en-US" sz="900" b="1" dirty="0">
                <a:solidFill>
                  <a:schemeClr val="tx1"/>
                </a:solidFill>
              </a:rPr>
              <a:t>の翻訳は後回しにしておいてください。」</a:t>
            </a:r>
          </a:p>
        </p:txBody>
      </p:sp>
      <p:sp>
        <p:nvSpPr>
          <p:cNvPr id="6" name="正方形/長方形 5">
            <a:extLst>
              <a:ext uri="{FF2B5EF4-FFF2-40B4-BE49-F238E27FC236}">
                <a16:creationId xmlns:a16="http://schemas.microsoft.com/office/drawing/2014/main" id="{2D7EE81E-4687-F64E-4D66-70C0EF99301B}"/>
              </a:ext>
            </a:extLst>
          </p:cNvPr>
          <p:cNvSpPr/>
          <p:nvPr/>
        </p:nvSpPr>
        <p:spPr>
          <a:xfrm>
            <a:off x="242882" y="2628900"/>
            <a:ext cx="6348948" cy="5095950"/>
          </a:xfrm>
          <a:prstGeom prst="rect">
            <a:avLst/>
          </a:prstGeom>
          <a:solidFill>
            <a:schemeClr val="tx1">
              <a:alpha val="25882"/>
            </a:schemeClr>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74077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7" name="正方形/長方形 1066">
            <a:extLst>
              <a:ext uri="{FF2B5EF4-FFF2-40B4-BE49-F238E27FC236}">
                <a16:creationId xmlns:a16="http://schemas.microsoft.com/office/drawing/2014/main" id="{C3AA94F9-08E3-876A-8CCC-14CE794C6C6F}"/>
              </a:ext>
            </a:extLst>
          </p:cNvPr>
          <p:cNvSpPr/>
          <p:nvPr/>
        </p:nvSpPr>
        <p:spPr>
          <a:xfrm>
            <a:off x="251172" y="15056335"/>
            <a:ext cx="6365378" cy="2603460"/>
          </a:xfrm>
          <a:prstGeom prst="rect">
            <a:avLst/>
          </a:prstGeom>
          <a:solidFill>
            <a:srgbClr val="E0DAD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27" name="正方形/長方形 1026">
            <a:extLst>
              <a:ext uri="{FF2B5EF4-FFF2-40B4-BE49-F238E27FC236}">
                <a16:creationId xmlns:a16="http://schemas.microsoft.com/office/drawing/2014/main" id="{9464DDF7-8515-4AD2-F339-738650B805FE}"/>
              </a:ext>
            </a:extLst>
          </p:cNvPr>
          <p:cNvSpPr/>
          <p:nvPr/>
        </p:nvSpPr>
        <p:spPr>
          <a:xfrm>
            <a:off x="235860" y="9173706"/>
            <a:ext cx="6365378" cy="2096317"/>
          </a:xfrm>
          <a:prstGeom prst="rect">
            <a:avLst/>
          </a:prstGeom>
          <a:solidFill>
            <a:srgbClr val="E0DAD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DB821065-17A4-B905-BCF7-62F77F38037F}"/>
              </a:ext>
            </a:extLst>
          </p:cNvPr>
          <p:cNvSpPr/>
          <p:nvPr/>
        </p:nvSpPr>
        <p:spPr>
          <a:xfrm>
            <a:off x="249120" y="933752"/>
            <a:ext cx="6359149" cy="2482184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82F9F7AD-A05E-0F24-FDD7-BF611ACF643E}"/>
              </a:ext>
            </a:extLst>
          </p:cNvPr>
          <p:cNvSpPr txBox="1"/>
          <p:nvPr/>
        </p:nvSpPr>
        <p:spPr>
          <a:xfrm>
            <a:off x="380422" y="6159383"/>
            <a:ext cx="3429000" cy="276999"/>
          </a:xfrm>
          <a:prstGeom prst="rect">
            <a:avLst/>
          </a:prstGeom>
          <a:noFill/>
        </p:spPr>
        <p:txBody>
          <a:bodyPr wrap="square">
            <a:spAutoFit/>
          </a:bodyPr>
          <a:lstStyle/>
          <a:p>
            <a:pPr defTabSz="843952">
              <a:defRPr/>
            </a:pPr>
            <a:r>
              <a:rPr lang="en-US" altLang="ja-JP" sz="1200" b="1" dirty="0">
                <a:latin typeface="+mn-ea"/>
              </a:rPr>
              <a:t>1-0-</a:t>
            </a:r>
            <a:r>
              <a:rPr lang="ja-JP" altLang="en-US" sz="1200" b="1" dirty="0">
                <a:latin typeface="+mn-ea"/>
              </a:rPr>
              <a:t>② 　難聴の</a:t>
            </a:r>
            <a:r>
              <a:rPr lang="en-US" altLang="ja-JP" sz="1200" b="1" dirty="0">
                <a:latin typeface="+mn-ea"/>
              </a:rPr>
              <a:t>6</a:t>
            </a:r>
            <a:r>
              <a:rPr lang="ja-JP" altLang="en-US" sz="1200" b="1" dirty="0">
                <a:latin typeface="+mn-ea"/>
              </a:rPr>
              <a:t>つの兆候と症状を知る</a:t>
            </a:r>
            <a:endParaRPr lang="en-US" altLang="ja-JP" sz="1200" b="1" dirty="0">
              <a:latin typeface="+mn-ea"/>
            </a:endParaRPr>
          </a:p>
        </p:txBody>
      </p:sp>
      <p:sp>
        <p:nvSpPr>
          <p:cNvPr id="32" name="テキスト ボックス 31">
            <a:extLst>
              <a:ext uri="{FF2B5EF4-FFF2-40B4-BE49-F238E27FC236}">
                <a16:creationId xmlns:a16="http://schemas.microsoft.com/office/drawing/2014/main" id="{5BA48D33-5731-067F-C643-96E3C889C557}"/>
              </a:ext>
            </a:extLst>
          </p:cNvPr>
          <p:cNvSpPr txBox="1"/>
          <p:nvPr/>
        </p:nvSpPr>
        <p:spPr>
          <a:xfrm>
            <a:off x="380422" y="6389947"/>
            <a:ext cx="5809246" cy="338554"/>
          </a:xfrm>
          <a:prstGeom prst="rect">
            <a:avLst/>
          </a:prstGeom>
          <a:noFill/>
        </p:spPr>
        <p:txBody>
          <a:bodyPr wrap="square" rtlCol="0">
            <a:spAutoFit/>
          </a:bodyPr>
          <a:lstStyle/>
          <a:p>
            <a:r>
              <a:rPr kumimoji="1" lang="ja-JP" altLang="en-US" sz="800" dirty="0"/>
              <a:t>難聴の症状は、難聴の種類、程度、原因によって異なります。 以下の症状のいずれかに気づいた場合は、 お近くの新日本補聴器グループの販売店で聴力測定を受けることをおすすめします。</a:t>
            </a:r>
          </a:p>
        </p:txBody>
      </p:sp>
      <p:sp>
        <p:nvSpPr>
          <p:cNvPr id="16" name="テキスト ボックス 15">
            <a:extLst>
              <a:ext uri="{FF2B5EF4-FFF2-40B4-BE49-F238E27FC236}">
                <a16:creationId xmlns:a16="http://schemas.microsoft.com/office/drawing/2014/main" id="{DB07CA2E-9E3E-D3F6-51AC-2A027BE216D4}"/>
              </a:ext>
            </a:extLst>
          </p:cNvPr>
          <p:cNvSpPr txBox="1"/>
          <p:nvPr/>
        </p:nvSpPr>
        <p:spPr>
          <a:xfrm>
            <a:off x="3746648" y="6647948"/>
            <a:ext cx="2333843" cy="215444"/>
          </a:xfrm>
          <a:prstGeom prst="rect">
            <a:avLst/>
          </a:prstGeom>
          <a:noFill/>
        </p:spPr>
        <p:txBody>
          <a:bodyPr wrap="square" rtlCol="0">
            <a:spAutoFit/>
          </a:bodyPr>
          <a:lstStyle/>
          <a:p>
            <a:pPr algn="r"/>
            <a:r>
              <a:rPr lang="ja-JP" altLang="en-US" sz="800" b="1" dirty="0">
                <a:solidFill>
                  <a:schemeClr val="accent1"/>
                </a:solidFill>
                <a:latin typeface="Proxima Nova"/>
              </a:rPr>
              <a:t>難聴の兆候</a:t>
            </a:r>
            <a:endParaRPr lang="ja-JP" altLang="en-US" sz="800" dirty="0">
              <a:solidFill>
                <a:schemeClr val="accent1"/>
              </a:solidFill>
            </a:endParaRPr>
          </a:p>
        </p:txBody>
      </p:sp>
      <p:sp>
        <p:nvSpPr>
          <p:cNvPr id="38" name="正方形/長方形 37">
            <a:extLst>
              <a:ext uri="{FF2B5EF4-FFF2-40B4-BE49-F238E27FC236}">
                <a16:creationId xmlns:a16="http://schemas.microsoft.com/office/drawing/2014/main" id="{750C983A-2C13-DE2F-7A41-667BE2EF8730}"/>
              </a:ext>
            </a:extLst>
          </p:cNvPr>
          <p:cNvSpPr/>
          <p:nvPr/>
        </p:nvSpPr>
        <p:spPr>
          <a:xfrm>
            <a:off x="242891" y="1671359"/>
            <a:ext cx="6365378" cy="238286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39" name="テキスト ボックス 38">
            <a:extLst>
              <a:ext uri="{FF2B5EF4-FFF2-40B4-BE49-F238E27FC236}">
                <a16:creationId xmlns:a16="http://schemas.microsoft.com/office/drawing/2014/main" id="{ED2A5225-02E3-BC98-FBE9-D4E9942822B7}"/>
              </a:ext>
            </a:extLst>
          </p:cNvPr>
          <p:cNvSpPr txBox="1"/>
          <p:nvPr/>
        </p:nvSpPr>
        <p:spPr>
          <a:xfrm>
            <a:off x="830522" y="1767858"/>
            <a:ext cx="5064862" cy="400110"/>
          </a:xfrm>
          <a:prstGeom prst="rect">
            <a:avLst/>
          </a:prstGeom>
          <a:noFill/>
        </p:spPr>
        <p:txBody>
          <a:bodyPr wrap="square">
            <a:spAutoFit/>
          </a:bodyPr>
          <a:lstStyle/>
          <a:p>
            <a:pPr algn="ctr"/>
            <a:r>
              <a:rPr lang="ja-JP" altLang="en-US" sz="2000" b="1" kern="100" dirty="0">
                <a:solidFill>
                  <a:schemeClr val="tx1"/>
                </a:solidFill>
                <a:effectLst/>
                <a:latin typeface="+mn-ea"/>
                <a:ea typeface="+mn-ea"/>
                <a:cs typeface="Times New Roman" panose="02020603050405020304" pitchFamily="18" charset="0"/>
              </a:rPr>
              <a:t>聴こえを良くする </a:t>
            </a:r>
            <a:r>
              <a:rPr lang="en-US" altLang="ja-JP" sz="2000" b="1" kern="100" dirty="0">
                <a:solidFill>
                  <a:schemeClr val="tx1"/>
                </a:solidFill>
                <a:effectLst/>
                <a:latin typeface="+mn-ea"/>
                <a:ea typeface="+mn-ea"/>
                <a:cs typeface="Times New Roman" panose="02020603050405020304" pitchFamily="18" charset="0"/>
              </a:rPr>
              <a:t>4 </a:t>
            </a:r>
            <a:r>
              <a:rPr lang="ja-JP" altLang="en-US" sz="2000" b="1" kern="100" dirty="0">
                <a:solidFill>
                  <a:schemeClr val="tx1"/>
                </a:solidFill>
                <a:effectLst/>
                <a:latin typeface="+mn-ea"/>
                <a:ea typeface="+mn-ea"/>
                <a:cs typeface="Times New Roman" panose="02020603050405020304" pitchFamily="18" charset="0"/>
              </a:rPr>
              <a:t>つのステップ</a:t>
            </a:r>
            <a:endParaRPr lang="ja-JP" altLang="en-US" sz="2000" b="1" dirty="0"/>
          </a:p>
        </p:txBody>
      </p:sp>
      <p:sp>
        <p:nvSpPr>
          <p:cNvPr id="54" name="テキスト ボックス 53">
            <a:extLst>
              <a:ext uri="{FF2B5EF4-FFF2-40B4-BE49-F238E27FC236}">
                <a16:creationId xmlns:a16="http://schemas.microsoft.com/office/drawing/2014/main" id="{546A3742-D169-E8DB-E273-A73DD0F5527D}"/>
              </a:ext>
            </a:extLst>
          </p:cNvPr>
          <p:cNvSpPr txBox="1"/>
          <p:nvPr/>
        </p:nvSpPr>
        <p:spPr>
          <a:xfrm>
            <a:off x="242890" y="306425"/>
            <a:ext cx="6365379" cy="276999"/>
          </a:xfrm>
          <a:prstGeom prst="rect">
            <a:avLst/>
          </a:prstGeom>
          <a:noFill/>
          <a:ln>
            <a:solidFill>
              <a:schemeClr val="tx1"/>
            </a:solidFill>
          </a:ln>
        </p:spPr>
        <p:txBody>
          <a:bodyPr wrap="square" rtlCol="0">
            <a:spAutoFit/>
          </a:bodyPr>
          <a:lstStyle/>
          <a:p>
            <a:r>
              <a:rPr lang="ja-JP" altLang="en-US" sz="1200" dirty="0"/>
              <a:t>１－０　</a:t>
            </a:r>
            <a:r>
              <a:rPr lang="ja-JP" altLang="en-US" sz="1200" kern="100" dirty="0">
                <a:solidFill>
                  <a:schemeClr val="tx1"/>
                </a:solidFill>
                <a:effectLst/>
                <a:latin typeface="+mn-ea"/>
                <a:ea typeface="+mn-ea"/>
                <a:cs typeface="Times New Roman" panose="02020603050405020304" pitchFamily="18" charset="0"/>
              </a:rPr>
              <a:t>聴こえを良くする </a:t>
            </a:r>
            <a:r>
              <a:rPr lang="en-US" altLang="ja-JP" sz="1200" kern="100" dirty="0">
                <a:latin typeface="+mn-ea"/>
                <a:cs typeface="Times New Roman" panose="02020603050405020304" pitchFamily="18" charset="0"/>
              </a:rPr>
              <a:t>4</a:t>
            </a:r>
            <a:r>
              <a:rPr lang="en-US" altLang="ja-JP" sz="1200" kern="100" dirty="0">
                <a:solidFill>
                  <a:schemeClr val="tx1"/>
                </a:solidFill>
                <a:effectLst/>
                <a:latin typeface="+mn-ea"/>
                <a:ea typeface="+mn-ea"/>
                <a:cs typeface="Times New Roman" panose="02020603050405020304" pitchFamily="18" charset="0"/>
              </a:rPr>
              <a:t> </a:t>
            </a:r>
            <a:r>
              <a:rPr lang="ja-JP" altLang="en-US" sz="1200" kern="100" dirty="0">
                <a:solidFill>
                  <a:schemeClr val="tx1"/>
                </a:solidFill>
                <a:effectLst/>
                <a:latin typeface="+mn-ea"/>
                <a:ea typeface="+mn-ea"/>
                <a:cs typeface="Times New Roman" panose="02020603050405020304" pitchFamily="18" charset="0"/>
              </a:rPr>
              <a:t>つのステップ</a:t>
            </a:r>
            <a:endParaRPr lang="ja-JP" altLang="ja-JP" sz="1200" kern="100" dirty="0">
              <a:solidFill>
                <a:schemeClr val="tx1"/>
              </a:solidFill>
              <a:effectLst/>
              <a:latin typeface="+mn-ea"/>
              <a:ea typeface="+mn-ea"/>
              <a:cs typeface="Times New Roman" panose="02020603050405020304" pitchFamily="18" charset="0"/>
            </a:endParaRPr>
          </a:p>
        </p:txBody>
      </p:sp>
      <p:sp>
        <p:nvSpPr>
          <p:cNvPr id="56" name="テキスト ボックス 55">
            <a:extLst>
              <a:ext uri="{FF2B5EF4-FFF2-40B4-BE49-F238E27FC236}">
                <a16:creationId xmlns:a16="http://schemas.microsoft.com/office/drawing/2014/main" id="{F6EB8CAA-5076-EADF-F9FD-882F422CEC1B}"/>
              </a:ext>
            </a:extLst>
          </p:cNvPr>
          <p:cNvSpPr txBox="1"/>
          <p:nvPr/>
        </p:nvSpPr>
        <p:spPr>
          <a:xfrm>
            <a:off x="2764092" y="2758495"/>
            <a:ext cx="1178560" cy="246221"/>
          </a:xfrm>
          <a:prstGeom prst="rect">
            <a:avLst/>
          </a:prstGeom>
          <a:noFill/>
        </p:spPr>
        <p:txBody>
          <a:bodyPr wrap="square">
            <a:spAutoFit/>
          </a:bodyPr>
          <a:lstStyle/>
          <a:p>
            <a:pPr algn="ctr"/>
            <a:r>
              <a:rPr kumimoji="1" lang="en-US" altLang="ja-JP" sz="1000" b="1" dirty="0">
                <a:latin typeface="Kozuka Gothic Pro R" panose="020B0400000000000000" pitchFamily="34" charset="-128"/>
                <a:ea typeface="Kozuka Gothic Pro R" panose="020B0400000000000000" pitchFamily="34" charset="-128"/>
              </a:rPr>
              <a:t>TOP</a:t>
            </a:r>
            <a:r>
              <a:rPr kumimoji="1" lang="ja-JP" altLang="en-US" sz="1000" b="1" dirty="0">
                <a:latin typeface="Kozuka Gothic Pro R" panose="020B0400000000000000" pitchFamily="34" charset="-128"/>
                <a:ea typeface="Kozuka Gothic Pro R" panose="020B0400000000000000" pitchFamily="34" charset="-128"/>
              </a:rPr>
              <a:t>画像入る</a:t>
            </a:r>
          </a:p>
        </p:txBody>
      </p:sp>
      <p:sp>
        <p:nvSpPr>
          <p:cNvPr id="57" name="テキスト ボックス 56">
            <a:extLst>
              <a:ext uri="{FF2B5EF4-FFF2-40B4-BE49-F238E27FC236}">
                <a16:creationId xmlns:a16="http://schemas.microsoft.com/office/drawing/2014/main" id="{9F8A8000-4BAC-A64D-D282-4889916C89EA}"/>
              </a:ext>
            </a:extLst>
          </p:cNvPr>
          <p:cNvSpPr txBox="1"/>
          <p:nvPr/>
        </p:nvSpPr>
        <p:spPr>
          <a:xfrm>
            <a:off x="4699030" y="1094837"/>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58" name="テキスト ボックス 57">
            <a:extLst>
              <a:ext uri="{FF2B5EF4-FFF2-40B4-BE49-F238E27FC236}">
                <a16:creationId xmlns:a16="http://schemas.microsoft.com/office/drawing/2014/main" id="{CFB6E6B5-77D7-282E-805C-899AF4AEDC84}"/>
              </a:ext>
            </a:extLst>
          </p:cNvPr>
          <p:cNvSpPr txBox="1"/>
          <p:nvPr/>
        </p:nvSpPr>
        <p:spPr>
          <a:xfrm>
            <a:off x="5358308" y="132698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59" name="テキスト ボックス 58">
            <a:extLst>
              <a:ext uri="{FF2B5EF4-FFF2-40B4-BE49-F238E27FC236}">
                <a16:creationId xmlns:a16="http://schemas.microsoft.com/office/drawing/2014/main" id="{93A1B121-910D-3ED8-5D16-6600C7A5EB42}"/>
              </a:ext>
            </a:extLst>
          </p:cNvPr>
          <p:cNvSpPr txBox="1"/>
          <p:nvPr/>
        </p:nvSpPr>
        <p:spPr>
          <a:xfrm>
            <a:off x="3637553" y="1369453"/>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60" name="正方形/長方形 59">
            <a:extLst>
              <a:ext uri="{FF2B5EF4-FFF2-40B4-BE49-F238E27FC236}">
                <a16:creationId xmlns:a16="http://schemas.microsoft.com/office/drawing/2014/main" id="{0F6F2CBE-77EB-43C7-4565-E2B89934D573}"/>
              </a:ext>
            </a:extLst>
          </p:cNvPr>
          <p:cNvSpPr/>
          <p:nvPr/>
        </p:nvSpPr>
        <p:spPr>
          <a:xfrm>
            <a:off x="380869" y="1131715"/>
            <a:ext cx="861131" cy="353369"/>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61" name="テキスト ボックス 60">
            <a:extLst>
              <a:ext uri="{FF2B5EF4-FFF2-40B4-BE49-F238E27FC236}">
                <a16:creationId xmlns:a16="http://schemas.microsoft.com/office/drawing/2014/main" id="{16DE2BA2-1FDE-B28C-23ED-4A075B904075}"/>
              </a:ext>
            </a:extLst>
          </p:cNvPr>
          <p:cNvSpPr txBox="1"/>
          <p:nvPr/>
        </p:nvSpPr>
        <p:spPr>
          <a:xfrm>
            <a:off x="172399" y="1185288"/>
            <a:ext cx="1178560" cy="246221"/>
          </a:xfrm>
          <a:prstGeom prst="rect">
            <a:avLst/>
          </a:prstGeom>
          <a:noFill/>
        </p:spPr>
        <p:txBody>
          <a:bodyPr wrap="square">
            <a:spAutoFit/>
          </a:bodyPr>
          <a:lstStyle/>
          <a:p>
            <a:pPr algn="ctr"/>
            <a:r>
              <a:rPr kumimoji="1" lang="ja-JP" altLang="en-US" sz="1000" b="1">
                <a:latin typeface="Kozuka Gothic Pro R" panose="020B0400000000000000" pitchFamily="34" charset="-128"/>
                <a:ea typeface="Kozuka Gothic Pro R" panose="020B0400000000000000" pitchFamily="34" charset="-128"/>
              </a:rPr>
              <a:t>ロゴ</a:t>
            </a:r>
            <a:endParaRPr kumimoji="1" lang="ja-JP" altLang="en-US" sz="1000" b="1" dirty="0">
              <a:latin typeface="Kozuka Gothic Pro R" panose="020B0400000000000000" pitchFamily="34" charset="-128"/>
              <a:ea typeface="Kozuka Gothic Pro R" panose="020B0400000000000000" pitchFamily="34" charset="-128"/>
            </a:endParaRPr>
          </a:p>
        </p:txBody>
      </p:sp>
      <p:sp>
        <p:nvSpPr>
          <p:cNvPr id="62" name="テキスト ボックス 61">
            <a:extLst>
              <a:ext uri="{FF2B5EF4-FFF2-40B4-BE49-F238E27FC236}">
                <a16:creationId xmlns:a16="http://schemas.microsoft.com/office/drawing/2014/main" id="{263DE9B9-6B84-FB3E-278A-3379CC079A7D}"/>
              </a:ext>
            </a:extLst>
          </p:cNvPr>
          <p:cNvSpPr txBox="1"/>
          <p:nvPr/>
        </p:nvSpPr>
        <p:spPr>
          <a:xfrm>
            <a:off x="358606" y="360563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1055" name="テキスト ボックス 1054">
            <a:extLst>
              <a:ext uri="{FF2B5EF4-FFF2-40B4-BE49-F238E27FC236}">
                <a16:creationId xmlns:a16="http://schemas.microsoft.com/office/drawing/2014/main" id="{6B47B5D1-827E-71FF-8FE4-AA00F276268B}"/>
              </a:ext>
            </a:extLst>
          </p:cNvPr>
          <p:cNvSpPr txBox="1"/>
          <p:nvPr/>
        </p:nvSpPr>
        <p:spPr>
          <a:xfrm>
            <a:off x="1357203" y="665956"/>
            <a:ext cx="4001105" cy="246221"/>
          </a:xfrm>
          <a:prstGeom prst="rect">
            <a:avLst/>
          </a:prstGeom>
          <a:noFill/>
        </p:spPr>
        <p:txBody>
          <a:bodyPr wrap="square">
            <a:spAutoFit/>
          </a:bodyPr>
          <a:lstStyle/>
          <a:p>
            <a:r>
              <a:rPr lang="en-US" altLang="ja-JP" sz="1000" dirty="0"/>
              <a:t>※</a:t>
            </a:r>
            <a:r>
              <a:rPr lang="ja-JP" altLang="en-US" sz="1000" dirty="0"/>
              <a:t>オーストラリア版と同様に、必要に応じて文章内にLink設定</a:t>
            </a:r>
          </a:p>
        </p:txBody>
      </p:sp>
      <p:pic>
        <p:nvPicPr>
          <p:cNvPr id="6" name="図 5">
            <a:extLst>
              <a:ext uri="{FF2B5EF4-FFF2-40B4-BE49-F238E27FC236}">
                <a16:creationId xmlns:a16="http://schemas.microsoft.com/office/drawing/2014/main" id="{FDB544F1-F445-3A58-8376-7016156ADB72}"/>
              </a:ext>
            </a:extLst>
          </p:cNvPr>
          <p:cNvPicPr>
            <a:picLocks noChangeAspect="1"/>
          </p:cNvPicPr>
          <p:nvPr/>
        </p:nvPicPr>
        <p:blipFill rotWithShape="1">
          <a:blip r:embed="rId2">
            <a:extLst>
              <a:ext uri="{28A0092B-C50C-407E-A947-70E740481C1C}">
                <a14:useLocalDpi xmlns:a14="http://schemas.microsoft.com/office/drawing/2010/main" val="0"/>
              </a:ext>
            </a:extLst>
          </a:blip>
          <a:srcRect l="18262" t="22617" b="47565"/>
          <a:stretch/>
        </p:blipFill>
        <p:spPr>
          <a:xfrm>
            <a:off x="1225295" y="4496628"/>
            <a:ext cx="4578127" cy="544862"/>
          </a:xfrm>
          <a:prstGeom prst="rect">
            <a:avLst/>
          </a:prstGeom>
          <a:ln>
            <a:noFill/>
          </a:ln>
        </p:spPr>
      </p:pic>
      <p:sp>
        <p:nvSpPr>
          <p:cNvPr id="9" name="テキスト ボックス 8">
            <a:extLst>
              <a:ext uri="{FF2B5EF4-FFF2-40B4-BE49-F238E27FC236}">
                <a16:creationId xmlns:a16="http://schemas.microsoft.com/office/drawing/2014/main" id="{4FB67D18-DA3F-9F53-9EC9-24B885A37DD4}"/>
              </a:ext>
            </a:extLst>
          </p:cNvPr>
          <p:cNvSpPr txBox="1"/>
          <p:nvPr/>
        </p:nvSpPr>
        <p:spPr>
          <a:xfrm>
            <a:off x="378328" y="4222447"/>
            <a:ext cx="3623311" cy="276999"/>
          </a:xfrm>
          <a:prstGeom prst="rect">
            <a:avLst/>
          </a:prstGeom>
          <a:noFill/>
        </p:spPr>
        <p:txBody>
          <a:bodyPr wrap="square">
            <a:spAutoFit/>
          </a:bodyPr>
          <a:lstStyle/>
          <a:p>
            <a:pPr defTabSz="843952">
              <a:defRPr/>
            </a:pPr>
            <a:r>
              <a:rPr lang="en-US" altLang="ja-JP" sz="1200" b="1" dirty="0">
                <a:latin typeface="+mn-ea"/>
              </a:rPr>
              <a:t>1-0-</a:t>
            </a:r>
            <a:r>
              <a:rPr lang="ja-JP" altLang="en-US" sz="1200" b="1" dirty="0">
                <a:latin typeface="+mn-ea"/>
              </a:rPr>
              <a:t>① 聴力を改善するための</a:t>
            </a:r>
            <a:r>
              <a:rPr lang="en-US" altLang="ja-JP" sz="1200" b="1" dirty="0">
                <a:latin typeface="+mn-ea"/>
              </a:rPr>
              <a:t>4</a:t>
            </a:r>
            <a:r>
              <a:rPr lang="ja-JP" altLang="en-US" sz="1200" b="1" dirty="0">
                <a:latin typeface="+mn-ea"/>
              </a:rPr>
              <a:t>つのステップ</a:t>
            </a:r>
            <a:endParaRPr lang="ja-JP" altLang="en-US" sz="1200" b="1" dirty="0"/>
          </a:p>
        </p:txBody>
      </p:sp>
      <p:sp>
        <p:nvSpPr>
          <p:cNvPr id="18" name="テキスト ボックス 17">
            <a:extLst>
              <a:ext uri="{FF2B5EF4-FFF2-40B4-BE49-F238E27FC236}">
                <a16:creationId xmlns:a16="http://schemas.microsoft.com/office/drawing/2014/main" id="{F61D6200-E84D-B732-40DB-71AABACF6B30}"/>
              </a:ext>
            </a:extLst>
          </p:cNvPr>
          <p:cNvSpPr txBox="1"/>
          <p:nvPr/>
        </p:nvSpPr>
        <p:spPr>
          <a:xfrm>
            <a:off x="1352863" y="5597547"/>
            <a:ext cx="978935"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予約する</a:t>
            </a:r>
            <a:endParaRPr lang="en-US" altLang="ja-JP" sz="800" dirty="0">
              <a:solidFill>
                <a:srgbClr val="49443D"/>
              </a:solidFill>
              <a:latin typeface="Proxima Nova"/>
            </a:endParaRPr>
          </a:p>
          <a:p>
            <a:endParaRPr lang="ja-JP" altLang="en-US" sz="800" dirty="0">
              <a:solidFill>
                <a:srgbClr val="49443D"/>
              </a:solidFill>
              <a:latin typeface="Proxima Nova"/>
            </a:endParaRPr>
          </a:p>
        </p:txBody>
      </p:sp>
      <p:sp>
        <p:nvSpPr>
          <p:cNvPr id="22" name="テキスト ボックス 21">
            <a:extLst>
              <a:ext uri="{FF2B5EF4-FFF2-40B4-BE49-F238E27FC236}">
                <a16:creationId xmlns:a16="http://schemas.microsoft.com/office/drawing/2014/main" id="{792BFC8C-9B0C-ADD0-88BF-209553C0D05E}"/>
              </a:ext>
            </a:extLst>
          </p:cNvPr>
          <p:cNvSpPr txBox="1"/>
          <p:nvPr/>
        </p:nvSpPr>
        <p:spPr>
          <a:xfrm>
            <a:off x="2452721" y="5599745"/>
            <a:ext cx="1054016"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補聴器について調べる</a:t>
            </a:r>
          </a:p>
        </p:txBody>
      </p:sp>
      <p:sp>
        <p:nvSpPr>
          <p:cNvPr id="50" name="テキスト ボックス 49">
            <a:extLst>
              <a:ext uri="{FF2B5EF4-FFF2-40B4-BE49-F238E27FC236}">
                <a16:creationId xmlns:a16="http://schemas.microsoft.com/office/drawing/2014/main" id="{FD48C0BE-B517-27BF-E88D-B0767E394529}"/>
              </a:ext>
            </a:extLst>
          </p:cNvPr>
          <p:cNvSpPr txBox="1"/>
          <p:nvPr/>
        </p:nvSpPr>
        <p:spPr>
          <a:xfrm>
            <a:off x="3616574" y="5592774"/>
            <a:ext cx="1057784" cy="338554"/>
          </a:xfrm>
          <a:prstGeom prst="rect">
            <a:avLst/>
          </a:prstGeom>
          <a:noFill/>
          <a:ln>
            <a:solidFill>
              <a:srgbClr val="0070C0"/>
            </a:solidFill>
          </a:ln>
        </p:spPr>
        <p:txBody>
          <a:bodyPr wrap="square" rtlCol="0">
            <a:spAutoFit/>
          </a:bodyPr>
          <a:lstStyle/>
          <a:p>
            <a:r>
              <a:rPr lang="ja-JP" altLang="en-US" sz="800" dirty="0">
                <a:solidFill>
                  <a:srgbClr val="FF0000"/>
                </a:solidFill>
                <a:latin typeface="Proxima Nova"/>
              </a:rPr>
              <a:t>補聴器購入代金の支払い計画</a:t>
            </a:r>
            <a:endParaRPr lang="ja-JP" altLang="en-US" sz="800" dirty="0">
              <a:solidFill>
                <a:srgbClr val="49443D"/>
              </a:solidFill>
              <a:latin typeface="Proxima Nova"/>
            </a:endParaRPr>
          </a:p>
        </p:txBody>
      </p:sp>
      <p:sp>
        <p:nvSpPr>
          <p:cNvPr id="53" name="テキスト ボックス 52">
            <a:extLst>
              <a:ext uri="{FF2B5EF4-FFF2-40B4-BE49-F238E27FC236}">
                <a16:creationId xmlns:a16="http://schemas.microsoft.com/office/drawing/2014/main" id="{064A2ED4-93FC-2D98-AF8A-75FF4C836430}"/>
              </a:ext>
            </a:extLst>
          </p:cNvPr>
          <p:cNvSpPr txBox="1"/>
          <p:nvPr/>
        </p:nvSpPr>
        <p:spPr>
          <a:xfrm>
            <a:off x="4793446" y="5592774"/>
            <a:ext cx="1057784" cy="338554"/>
          </a:xfrm>
          <a:prstGeom prst="rect">
            <a:avLst/>
          </a:prstGeom>
          <a:noFill/>
          <a:ln>
            <a:solidFill>
              <a:srgbClr val="0070C0"/>
            </a:solidFill>
          </a:ln>
        </p:spPr>
        <p:txBody>
          <a:bodyPr wrap="square" rtlCol="0">
            <a:spAutoFit/>
          </a:bodyPr>
          <a:lstStyle/>
          <a:p>
            <a:r>
              <a:rPr lang="ja-JP" altLang="en-US" sz="800" dirty="0">
                <a:solidFill>
                  <a:srgbClr val="49443D"/>
                </a:solidFill>
                <a:latin typeface="Proxima Nova"/>
              </a:rPr>
              <a:t>新日本補聴器のメリット</a:t>
            </a:r>
          </a:p>
        </p:txBody>
      </p:sp>
      <p:sp>
        <p:nvSpPr>
          <p:cNvPr id="1029" name="テキスト ボックス 1028">
            <a:extLst>
              <a:ext uri="{FF2B5EF4-FFF2-40B4-BE49-F238E27FC236}">
                <a16:creationId xmlns:a16="http://schemas.microsoft.com/office/drawing/2014/main" id="{A9B0442B-33FC-406E-44F6-7F4276775F75}"/>
              </a:ext>
            </a:extLst>
          </p:cNvPr>
          <p:cNvSpPr txBox="1"/>
          <p:nvPr/>
        </p:nvSpPr>
        <p:spPr>
          <a:xfrm>
            <a:off x="455267" y="9358291"/>
            <a:ext cx="3429000" cy="276999"/>
          </a:xfrm>
          <a:prstGeom prst="rect">
            <a:avLst/>
          </a:prstGeom>
          <a:noFill/>
        </p:spPr>
        <p:txBody>
          <a:bodyPr wrap="square">
            <a:spAutoFit/>
          </a:bodyPr>
          <a:lstStyle/>
          <a:p>
            <a:pPr defTabSz="843952">
              <a:defRPr/>
            </a:pPr>
            <a:r>
              <a:rPr lang="ja-JP" altLang="en-US" sz="1200" b="1" dirty="0">
                <a:solidFill>
                  <a:srgbClr val="0070C0"/>
                </a:solidFill>
                <a:latin typeface="+mn-ea"/>
              </a:rPr>
              <a:t>●検査が必要かを判断する</a:t>
            </a:r>
            <a:endParaRPr lang="en-US" altLang="ja-JP" sz="1200" b="1" dirty="0">
              <a:solidFill>
                <a:srgbClr val="0070C0"/>
              </a:solidFill>
              <a:latin typeface="+mn-ea"/>
            </a:endParaRPr>
          </a:p>
        </p:txBody>
      </p:sp>
      <p:sp>
        <p:nvSpPr>
          <p:cNvPr id="1033" name="正方形/長方形 1032">
            <a:extLst>
              <a:ext uri="{FF2B5EF4-FFF2-40B4-BE49-F238E27FC236}">
                <a16:creationId xmlns:a16="http://schemas.microsoft.com/office/drawing/2014/main" id="{31D8E00F-0C00-6C28-243F-F6ED52811052}"/>
              </a:ext>
            </a:extLst>
          </p:cNvPr>
          <p:cNvSpPr/>
          <p:nvPr/>
        </p:nvSpPr>
        <p:spPr>
          <a:xfrm>
            <a:off x="2479076" y="9631005"/>
            <a:ext cx="3719823" cy="138982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7" name="テキスト ボックス 1036">
            <a:extLst>
              <a:ext uri="{FF2B5EF4-FFF2-40B4-BE49-F238E27FC236}">
                <a16:creationId xmlns:a16="http://schemas.microsoft.com/office/drawing/2014/main" id="{14531200-6B8C-25C4-F00E-D64101E1A72B}"/>
              </a:ext>
            </a:extLst>
          </p:cNvPr>
          <p:cNvSpPr txBox="1"/>
          <p:nvPr/>
        </p:nvSpPr>
        <p:spPr>
          <a:xfrm>
            <a:off x="2503047" y="9631006"/>
            <a:ext cx="3808873" cy="1323439"/>
          </a:xfrm>
          <a:prstGeom prst="rect">
            <a:avLst/>
          </a:prstGeom>
          <a:solidFill>
            <a:srgbClr val="FFFF00">
              <a:alpha val="0"/>
            </a:srgbClr>
          </a:solidFill>
        </p:spPr>
        <p:txBody>
          <a:bodyPr wrap="square" rtlCol="0">
            <a:spAutoFit/>
          </a:bodyPr>
          <a:lstStyle/>
          <a:p>
            <a:r>
              <a:rPr kumimoji="1" lang="ja-JP" altLang="en-US" sz="800" dirty="0"/>
              <a:t>質問①　複数の人との会話になると聴き取りが難しく感じることがありますか？いいえ　時々　はい　</a:t>
            </a:r>
            <a:endParaRPr kumimoji="1" lang="en-US" altLang="ja-JP" sz="800" dirty="0"/>
          </a:p>
          <a:p>
            <a:r>
              <a:rPr kumimoji="1" lang="ja-JP" altLang="en-US" sz="800" dirty="0"/>
              <a:t>質問②　家族や友人から聴力測定を受けるようアドバイスを受けましたか</a:t>
            </a:r>
            <a:r>
              <a:rPr kumimoji="1" lang="en-US" altLang="ja-JP" sz="800" dirty="0"/>
              <a:t>?</a:t>
            </a:r>
          </a:p>
          <a:p>
            <a:r>
              <a:rPr kumimoji="1" lang="ja-JP" altLang="en-US" sz="800" dirty="0"/>
              <a:t>いいえ　時々　はい　</a:t>
            </a:r>
            <a:endParaRPr kumimoji="1" lang="en-US" altLang="ja-JP" sz="800" dirty="0"/>
          </a:p>
          <a:p>
            <a:r>
              <a:rPr kumimoji="1" lang="ja-JP" altLang="en-US" sz="800" dirty="0"/>
              <a:t>質問③　うまく聞こえないために、他の人の言っていることが理解できなくて苦労したことがありますか</a:t>
            </a:r>
            <a:r>
              <a:rPr kumimoji="1" lang="en-US" altLang="ja-JP" sz="800" dirty="0"/>
              <a:t>?</a:t>
            </a:r>
          </a:p>
          <a:p>
            <a:r>
              <a:rPr kumimoji="1" lang="ja-JP" altLang="en-US" sz="800" dirty="0"/>
              <a:t>いいえ　時々　はい　</a:t>
            </a:r>
            <a:endParaRPr kumimoji="1" lang="en-US" altLang="ja-JP" sz="800" dirty="0"/>
          </a:p>
          <a:p>
            <a:r>
              <a:rPr kumimoji="1" lang="ja-JP" altLang="en-US" sz="800" dirty="0"/>
              <a:t>質問④　テレビやラジオの音量を過剰に大きくして周囲の人が迷惑に感じてしまうことはありませんか</a:t>
            </a:r>
            <a:r>
              <a:rPr kumimoji="1" lang="en-US" altLang="ja-JP" sz="800" dirty="0"/>
              <a:t>?</a:t>
            </a:r>
          </a:p>
          <a:p>
            <a:r>
              <a:rPr kumimoji="1" lang="ja-JP" altLang="en-US" sz="800" dirty="0"/>
              <a:t>いいえ　時々　はい　</a:t>
            </a:r>
          </a:p>
        </p:txBody>
      </p:sp>
      <p:sp>
        <p:nvSpPr>
          <p:cNvPr id="1038" name="正方形/長方形 1037">
            <a:extLst>
              <a:ext uri="{FF2B5EF4-FFF2-40B4-BE49-F238E27FC236}">
                <a16:creationId xmlns:a16="http://schemas.microsoft.com/office/drawing/2014/main" id="{02DD1743-0325-12C8-EF96-B05B6CB9E345}"/>
              </a:ext>
            </a:extLst>
          </p:cNvPr>
          <p:cNvSpPr/>
          <p:nvPr/>
        </p:nvSpPr>
        <p:spPr>
          <a:xfrm>
            <a:off x="507913" y="9643651"/>
            <a:ext cx="1796728" cy="1389256"/>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endParaRPr>
          </a:p>
        </p:txBody>
      </p:sp>
      <p:sp>
        <p:nvSpPr>
          <p:cNvPr id="1039" name="テキスト ボックス 1038">
            <a:extLst>
              <a:ext uri="{FF2B5EF4-FFF2-40B4-BE49-F238E27FC236}">
                <a16:creationId xmlns:a16="http://schemas.microsoft.com/office/drawing/2014/main" id="{03EC50FA-A11D-C289-4736-08170CA93E54}"/>
              </a:ext>
            </a:extLst>
          </p:cNvPr>
          <p:cNvSpPr txBox="1"/>
          <p:nvPr/>
        </p:nvSpPr>
        <p:spPr>
          <a:xfrm>
            <a:off x="805798" y="10221865"/>
            <a:ext cx="1178560" cy="246221"/>
          </a:xfrm>
          <a:prstGeom prst="rect">
            <a:avLst/>
          </a:prstGeom>
          <a:noFill/>
        </p:spPr>
        <p:txBody>
          <a:bodyPr wrap="square">
            <a:spAutoFit/>
          </a:bodyPr>
          <a:lstStyle/>
          <a:p>
            <a:pPr algn="ctr"/>
            <a:r>
              <a:rPr kumimoji="1" lang="ja-JP" altLang="en-US" sz="1000" b="1" dirty="0"/>
              <a:t>イメージ画像</a:t>
            </a:r>
          </a:p>
        </p:txBody>
      </p:sp>
      <p:sp>
        <p:nvSpPr>
          <p:cNvPr id="1040" name="テキスト ボックス 1039">
            <a:extLst>
              <a:ext uri="{FF2B5EF4-FFF2-40B4-BE49-F238E27FC236}">
                <a16:creationId xmlns:a16="http://schemas.microsoft.com/office/drawing/2014/main" id="{F3879610-888E-A3C5-25BD-E5461D161FD0}"/>
              </a:ext>
            </a:extLst>
          </p:cNvPr>
          <p:cNvSpPr txBox="1"/>
          <p:nvPr/>
        </p:nvSpPr>
        <p:spPr>
          <a:xfrm>
            <a:off x="5047646" y="10740637"/>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rPr>
              <a:t>→予約画面へ移動</a:t>
            </a:r>
          </a:p>
        </p:txBody>
      </p:sp>
      <p:sp>
        <p:nvSpPr>
          <p:cNvPr id="1056" name="テキスト ボックス 1055">
            <a:extLst>
              <a:ext uri="{FF2B5EF4-FFF2-40B4-BE49-F238E27FC236}">
                <a16:creationId xmlns:a16="http://schemas.microsoft.com/office/drawing/2014/main" id="{8EFEDC81-C27D-DABB-7E04-E3870D7B262F}"/>
              </a:ext>
            </a:extLst>
          </p:cNvPr>
          <p:cNvSpPr txBox="1"/>
          <p:nvPr/>
        </p:nvSpPr>
        <p:spPr>
          <a:xfrm>
            <a:off x="454903" y="11703701"/>
            <a:ext cx="6043433" cy="369332"/>
          </a:xfrm>
          <a:prstGeom prst="rect">
            <a:avLst/>
          </a:prstGeom>
          <a:noFill/>
          <a:ln>
            <a:noFill/>
          </a:ln>
        </p:spPr>
        <p:txBody>
          <a:bodyPr wrap="square">
            <a:spAutoFit/>
          </a:bodyPr>
          <a:lstStyle/>
          <a:p>
            <a:r>
              <a:rPr lang="ja-JP" altLang="en-US" sz="900" b="0" i="0" dirty="0">
                <a:effectLst/>
                <a:latin typeface="Proxima Nova"/>
              </a:rPr>
              <a:t>難聴の初期兆候に気づいた場合は、聴覚ケアの専門家による無料の聴力測定を予約することをおすすめします。聴力測定には約</a:t>
            </a:r>
            <a:r>
              <a:rPr lang="en-US" altLang="ja-JP" sz="900" b="0" i="0" dirty="0">
                <a:effectLst/>
                <a:latin typeface="Proxima Nova"/>
              </a:rPr>
              <a:t>1</a:t>
            </a:r>
            <a:r>
              <a:rPr lang="ja-JP" altLang="en-US" sz="900" b="0" i="0" dirty="0">
                <a:effectLst/>
                <a:latin typeface="Proxima Nova"/>
              </a:rPr>
              <a:t>時間程度かかり、その場で結果を知ることができます。</a:t>
            </a:r>
            <a:endParaRPr lang="ja-JP" altLang="en-US" sz="900" dirty="0"/>
          </a:p>
        </p:txBody>
      </p:sp>
      <p:sp>
        <p:nvSpPr>
          <p:cNvPr id="1057" name="テキスト ボックス 1056">
            <a:extLst>
              <a:ext uri="{FF2B5EF4-FFF2-40B4-BE49-F238E27FC236}">
                <a16:creationId xmlns:a16="http://schemas.microsoft.com/office/drawing/2014/main" id="{EB110CF8-7174-914D-1E39-9F4420E0378D}"/>
              </a:ext>
            </a:extLst>
          </p:cNvPr>
          <p:cNvSpPr txBox="1"/>
          <p:nvPr/>
        </p:nvSpPr>
        <p:spPr>
          <a:xfrm>
            <a:off x="597455" y="12609384"/>
            <a:ext cx="1778735" cy="584775"/>
          </a:xfrm>
          <a:prstGeom prst="rect">
            <a:avLst/>
          </a:prstGeom>
          <a:noFill/>
        </p:spPr>
        <p:txBody>
          <a:bodyPr wrap="square">
            <a:spAutoFit/>
          </a:bodyPr>
          <a:lstStyle/>
          <a:p>
            <a:pPr algn="ctr"/>
            <a:r>
              <a:rPr lang="ja-JP" altLang="en-US" sz="800" b="1" i="0" dirty="0">
                <a:solidFill>
                  <a:srgbClr val="49443D"/>
                </a:solidFill>
                <a:effectLst/>
                <a:latin typeface="Proxima Nova"/>
              </a:rPr>
              <a:t>折り返し電話を希望する</a:t>
            </a:r>
          </a:p>
          <a:p>
            <a:r>
              <a:rPr lang="ja-JP" altLang="en-US" sz="800" b="0" i="0" dirty="0">
                <a:effectLst/>
                <a:latin typeface="Proxima Nova"/>
              </a:rPr>
              <a:t>リクエストを送信してください。</a:t>
            </a:r>
            <a:r>
              <a:rPr lang="en-US" altLang="ja-JP" sz="800" b="0" i="0" dirty="0">
                <a:effectLst/>
                <a:latin typeface="Proxima Nova"/>
              </a:rPr>
              <a:t>24 </a:t>
            </a:r>
            <a:r>
              <a:rPr lang="ja-JP" altLang="en-US" sz="800" b="0" i="0" dirty="0">
                <a:effectLst/>
                <a:latin typeface="Proxima Nova"/>
              </a:rPr>
              <a:t>時間以内にご連絡いたします</a:t>
            </a:r>
            <a:endParaRPr lang="en-US" altLang="ja-JP" sz="800" b="0" i="0" dirty="0">
              <a:effectLst/>
              <a:latin typeface="Proxima Nova"/>
            </a:endParaRPr>
          </a:p>
          <a:p>
            <a:endParaRPr lang="ja-JP" altLang="en-US" sz="800" b="0" i="0" dirty="0">
              <a:solidFill>
                <a:srgbClr val="49443D"/>
              </a:solidFill>
              <a:effectLst/>
              <a:latin typeface="Proxima Nova"/>
            </a:endParaRPr>
          </a:p>
        </p:txBody>
      </p:sp>
      <p:sp>
        <p:nvSpPr>
          <p:cNvPr id="1058" name="テキスト ボックス 1057">
            <a:extLst>
              <a:ext uri="{FF2B5EF4-FFF2-40B4-BE49-F238E27FC236}">
                <a16:creationId xmlns:a16="http://schemas.microsoft.com/office/drawing/2014/main" id="{D51542F4-BFC0-A190-ADD6-ED98DCB7F8AA}"/>
              </a:ext>
            </a:extLst>
          </p:cNvPr>
          <p:cNvSpPr txBox="1"/>
          <p:nvPr/>
        </p:nvSpPr>
        <p:spPr>
          <a:xfrm>
            <a:off x="415864" y="11443142"/>
            <a:ext cx="3862537" cy="276999"/>
          </a:xfrm>
          <a:prstGeom prst="rect">
            <a:avLst/>
          </a:prstGeom>
          <a:noFill/>
        </p:spPr>
        <p:txBody>
          <a:bodyPr wrap="square">
            <a:spAutoFit/>
          </a:bodyPr>
          <a:lstStyle/>
          <a:p>
            <a:r>
              <a:rPr lang="en-US" altLang="ja-JP" sz="1200" b="1" dirty="0">
                <a:latin typeface="+mn-ea"/>
              </a:rPr>
              <a:t>1-0-</a:t>
            </a:r>
            <a:r>
              <a:rPr lang="ja-JP" altLang="en-US" sz="1200" b="1" dirty="0">
                <a:latin typeface="+mn-ea"/>
              </a:rPr>
              <a:t>③ ２</a:t>
            </a:r>
            <a:r>
              <a:rPr lang="en-US" altLang="ja-JP" sz="1200" b="1" dirty="0">
                <a:latin typeface="+mn-ea"/>
              </a:rPr>
              <a:t>.</a:t>
            </a:r>
            <a:r>
              <a:rPr lang="ja-JP" altLang="en-US" sz="1200" b="1" i="0" dirty="0">
                <a:solidFill>
                  <a:srgbClr val="000000"/>
                </a:solidFill>
                <a:effectLst/>
                <a:latin typeface="Proxima Nova"/>
              </a:rPr>
              <a:t>無料の聴力測定を予約する</a:t>
            </a:r>
            <a:endParaRPr lang="en-US" altLang="ja-JP" sz="1200" b="1" i="0" dirty="0">
              <a:effectLst/>
              <a:latin typeface="Proxima Nova"/>
            </a:endParaRPr>
          </a:p>
        </p:txBody>
      </p:sp>
      <p:pic>
        <p:nvPicPr>
          <p:cNvPr id="1059" name="図 1058">
            <a:extLst>
              <a:ext uri="{FF2B5EF4-FFF2-40B4-BE49-F238E27FC236}">
                <a16:creationId xmlns:a16="http://schemas.microsoft.com/office/drawing/2014/main" id="{10A556EE-F43D-5FAE-2C31-4ED886826125}"/>
              </a:ext>
            </a:extLst>
          </p:cNvPr>
          <p:cNvPicPr>
            <a:picLocks noChangeAspect="1"/>
          </p:cNvPicPr>
          <p:nvPr/>
        </p:nvPicPr>
        <p:blipFill>
          <a:blip r:embed="rId3"/>
          <a:stretch>
            <a:fillRect/>
          </a:stretch>
        </p:blipFill>
        <p:spPr>
          <a:xfrm>
            <a:off x="501479" y="12016340"/>
            <a:ext cx="5829296" cy="616069"/>
          </a:xfrm>
          <a:prstGeom prst="rect">
            <a:avLst/>
          </a:prstGeom>
        </p:spPr>
      </p:pic>
      <p:sp>
        <p:nvSpPr>
          <p:cNvPr id="1060" name="テキスト ボックス 1059">
            <a:extLst>
              <a:ext uri="{FF2B5EF4-FFF2-40B4-BE49-F238E27FC236}">
                <a16:creationId xmlns:a16="http://schemas.microsoft.com/office/drawing/2014/main" id="{7D8A8DF9-5859-CCB8-E6F4-EA3300F75169}"/>
              </a:ext>
            </a:extLst>
          </p:cNvPr>
          <p:cNvSpPr txBox="1"/>
          <p:nvPr/>
        </p:nvSpPr>
        <p:spPr>
          <a:xfrm>
            <a:off x="2521760" y="12625898"/>
            <a:ext cx="1816418" cy="584775"/>
          </a:xfrm>
          <a:prstGeom prst="rect">
            <a:avLst/>
          </a:prstGeom>
          <a:noFill/>
        </p:spPr>
        <p:txBody>
          <a:bodyPr wrap="square">
            <a:spAutoFit/>
          </a:bodyPr>
          <a:lstStyle/>
          <a:p>
            <a:pPr algn="ctr"/>
            <a:r>
              <a:rPr lang="ja-JP" altLang="en-US" sz="800" b="1" i="0" dirty="0">
                <a:solidFill>
                  <a:srgbClr val="49443D"/>
                </a:solidFill>
                <a:effectLst/>
                <a:latin typeface="Proxima Nova"/>
              </a:rPr>
              <a:t>オンラインで予約する</a:t>
            </a:r>
          </a:p>
          <a:p>
            <a:r>
              <a:rPr lang="ja-JP" altLang="en-US" sz="800" b="0" i="0" dirty="0">
                <a:solidFill>
                  <a:srgbClr val="49443D"/>
                </a:solidFill>
                <a:effectLst/>
                <a:latin typeface="Proxima Nova"/>
              </a:rPr>
              <a:t>ご自分のスケジュールに合った時間を見つけて、オンラインで無料の聴力測定を予約してください</a:t>
            </a:r>
          </a:p>
        </p:txBody>
      </p:sp>
      <p:sp>
        <p:nvSpPr>
          <p:cNvPr id="1061" name="テキスト ボックス 1060">
            <a:extLst>
              <a:ext uri="{FF2B5EF4-FFF2-40B4-BE49-F238E27FC236}">
                <a16:creationId xmlns:a16="http://schemas.microsoft.com/office/drawing/2014/main" id="{F669EFB8-BE79-9B88-CBEF-DBB5D12587F9}"/>
              </a:ext>
            </a:extLst>
          </p:cNvPr>
          <p:cNvSpPr txBox="1"/>
          <p:nvPr/>
        </p:nvSpPr>
        <p:spPr>
          <a:xfrm>
            <a:off x="4359213" y="12609384"/>
            <a:ext cx="1816418" cy="461665"/>
          </a:xfrm>
          <a:prstGeom prst="rect">
            <a:avLst/>
          </a:prstGeom>
          <a:noFill/>
        </p:spPr>
        <p:txBody>
          <a:bodyPr wrap="square">
            <a:spAutoFit/>
          </a:bodyPr>
          <a:lstStyle/>
          <a:p>
            <a:pPr algn="ctr"/>
            <a:r>
              <a:rPr lang="ja-JP" altLang="en-US" sz="800" b="1" i="0" dirty="0">
                <a:solidFill>
                  <a:srgbClr val="49443D"/>
                </a:solidFill>
                <a:effectLst/>
                <a:latin typeface="Proxima Nova"/>
              </a:rPr>
              <a:t>補聴器専門店を探す</a:t>
            </a:r>
          </a:p>
          <a:p>
            <a:r>
              <a:rPr lang="ja-JP" altLang="en-US" sz="800" b="0" i="0" dirty="0">
                <a:solidFill>
                  <a:srgbClr val="49443D"/>
                </a:solidFill>
                <a:effectLst/>
                <a:latin typeface="Proxima Nova"/>
              </a:rPr>
              <a:t>最寄りの新日本補聴器グループの販売店を探してください。</a:t>
            </a:r>
          </a:p>
        </p:txBody>
      </p:sp>
      <p:sp>
        <p:nvSpPr>
          <p:cNvPr id="1062" name="テキスト ボックス 1061">
            <a:extLst>
              <a:ext uri="{FF2B5EF4-FFF2-40B4-BE49-F238E27FC236}">
                <a16:creationId xmlns:a16="http://schemas.microsoft.com/office/drawing/2014/main" id="{F7F12CC0-FC24-B638-982C-0CDA1DD61533}"/>
              </a:ext>
            </a:extLst>
          </p:cNvPr>
          <p:cNvSpPr txBox="1"/>
          <p:nvPr/>
        </p:nvSpPr>
        <p:spPr>
          <a:xfrm>
            <a:off x="618593" y="13304569"/>
            <a:ext cx="1686048" cy="215444"/>
          </a:xfrm>
          <a:prstGeom prst="rect">
            <a:avLst/>
          </a:prstGeom>
          <a:noFill/>
          <a:ln>
            <a:solidFill>
              <a:schemeClr val="tx1"/>
            </a:solidFill>
          </a:ln>
        </p:spPr>
        <p:txBody>
          <a:bodyPr wrap="square">
            <a:spAutoFit/>
          </a:bodyPr>
          <a:lstStyle/>
          <a:p>
            <a:pPr algn="ctr"/>
            <a:r>
              <a:rPr lang="ja-JP" altLang="en-US" sz="800" dirty="0"/>
              <a:t>折り返し電話を希望する</a:t>
            </a:r>
          </a:p>
        </p:txBody>
      </p:sp>
      <p:sp>
        <p:nvSpPr>
          <p:cNvPr id="1063" name="テキスト ボックス 1062">
            <a:extLst>
              <a:ext uri="{FF2B5EF4-FFF2-40B4-BE49-F238E27FC236}">
                <a16:creationId xmlns:a16="http://schemas.microsoft.com/office/drawing/2014/main" id="{86023B40-5396-C717-51DC-72411DA00CB6}"/>
              </a:ext>
            </a:extLst>
          </p:cNvPr>
          <p:cNvSpPr txBox="1"/>
          <p:nvPr/>
        </p:nvSpPr>
        <p:spPr>
          <a:xfrm>
            <a:off x="2764092" y="13281498"/>
            <a:ext cx="1279667" cy="219350"/>
          </a:xfrm>
          <a:prstGeom prst="rect">
            <a:avLst/>
          </a:prstGeom>
          <a:noFill/>
          <a:ln>
            <a:solidFill>
              <a:schemeClr val="tx1"/>
            </a:solidFill>
          </a:ln>
        </p:spPr>
        <p:txBody>
          <a:bodyPr wrap="square">
            <a:spAutoFit/>
          </a:bodyPr>
          <a:lstStyle/>
          <a:p>
            <a:pPr algn="ctr"/>
            <a:r>
              <a:rPr lang="ja-JP" altLang="en-US" sz="800" dirty="0"/>
              <a:t>予約する</a:t>
            </a:r>
          </a:p>
        </p:txBody>
      </p:sp>
      <p:sp>
        <p:nvSpPr>
          <p:cNvPr id="1064" name="テキスト ボックス 1063">
            <a:extLst>
              <a:ext uri="{FF2B5EF4-FFF2-40B4-BE49-F238E27FC236}">
                <a16:creationId xmlns:a16="http://schemas.microsoft.com/office/drawing/2014/main" id="{307768F2-AF66-59FF-FD51-93A3A9480280}"/>
              </a:ext>
            </a:extLst>
          </p:cNvPr>
          <p:cNvSpPr txBox="1"/>
          <p:nvPr/>
        </p:nvSpPr>
        <p:spPr>
          <a:xfrm>
            <a:off x="4643842" y="13281498"/>
            <a:ext cx="1232071" cy="215444"/>
          </a:xfrm>
          <a:prstGeom prst="rect">
            <a:avLst/>
          </a:prstGeom>
          <a:noFill/>
          <a:ln>
            <a:solidFill>
              <a:schemeClr val="tx1"/>
            </a:solidFill>
          </a:ln>
        </p:spPr>
        <p:txBody>
          <a:bodyPr wrap="square">
            <a:spAutoFit/>
          </a:bodyPr>
          <a:lstStyle/>
          <a:p>
            <a:pPr algn="ctr"/>
            <a:r>
              <a:rPr lang="ja-JP" altLang="en-US" sz="800" dirty="0"/>
              <a:t>補聴器販売店を探す</a:t>
            </a:r>
          </a:p>
        </p:txBody>
      </p:sp>
      <p:sp>
        <p:nvSpPr>
          <p:cNvPr id="1065" name="テキスト ボックス 1064">
            <a:extLst>
              <a:ext uri="{FF2B5EF4-FFF2-40B4-BE49-F238E27FC236}">
                <a16:creationId xmlns:a16="http://schemas.microsoft.com/office/drawing/2014/main" id="{1751238F-56ED-7C76-B85B-E62FAADF87CC}"/>
              </a:ext>
            </a:extLst>
          </p:cNvPr>
          <p:cNvSpPr txBox="1"/>
          <p:nvPr/>
        </p:nvSpPr>
        <p:spPr>
          <a:xfrm>
            <a:off x="360184" y="13662740"/>
            <a:ext cx="3862537" cy="276999"/>
          </a:xfrm>
          <a:prstGeom prst="rect">
            <a:avLst/>
          </a:prstGeom>
          <a:noFill/>
        </p:spPr>
        <p:txBody>
          <a:bodyPr wrap="square">
            <a:spAutoFit/>
          </a:bodyPr>
          <a:lstStyle/>
          <a:p>
            <a:pPr algn="l"/>
            <a:r>
              <a:rPr lang="en-US" altLang="ja-JP" sz="1200" b="1" dirty="0">
                <a:latin typeface="+mn-ea"/>
              </a:rPr>
              <a:t>1-0-</a:t>
            </a:r>
            <a:r>
              <a:rPr lang="ja-JP" altLang="en-US" sz="1200" b="1" dirty="0">
                <a:latin typeface="+mn-ea"/>
              </a:rPr>
              <a:t>④  </a:t>
            </a:r>
            <a:r>
              <a:rPr lang="en-US" altLang="ja-JP" sz="1200" b="1" dirty="0">
                <a:latin typeface="+mn-ea"/>
              </a:rPr>
              <a:t>3.</a:t>
            </a:r>
            <a:r>
              <a:rPr lang="ja-JP" altLang="en-US" sz="1200" b="1" i="0" dirty="0">
                <a:effectLst/>
                <a:latin typeface="Proxima Nova"/>
              </a:rPr>
              <a:t>最新の補聴器について学ぶ </a:t>
            </a:r>
          </a:p>
        </p:txBody>
      </p:sp>
      <p:sp>
        <p:nvSpPr>
          <p:cNvPr id="1066" name="テキスト ボックス 1065">
            <a:extLst>
              <a:ext uri="{FF2B5EF4-FFF2-40B4-BE49-F238E27FC236}">
                <a16:creationId xmlns:a16="http://schemas.microsoft.com/office/drawing/2014/main" id="{16AECD8E-6D5E-1B83-680B-67722975FFA9}"/>
              </a:ext>
            </a:extLst>
          </p:cNvPr>
          <p:cNvSpPr txBox="1"/>
          <p:nvPr/>
        </p:nvSpPr>
        <p:spPr>
          <a:xfrm>
            <a:off x="373872" y="13913619"/>
            <a:ext cx="6123944" cy="923330"/>
          </a:xfrm>
          <a:prstGeom prst="rect">
            <a:avLst/>
          </a:prstGeom>
          <a:noFill/>
          <a:ln>
            <a:noFill/>
          </a:ln>
        </p:spPr>
        <p:txBody>
          <a:bodyPr wrap="square">
            <a:spAutoFit/>
          </a:bodyPr>
          <a:lstStyle/>
          <a:p>
            <a:r>
              <a:rPr lang="ja-JP" altLang="en-US" sz="900" b="0" i="0" dirty="0">
                <a:solidFill>
                  <a:srgbClr val="49443D"/>
                </a:solidFill>
                <a:effectLst/>
                <a:latin typeface="Proxima Nova"/>
              </a:rPr>
              <a:t>聴覚のニーズに</a:t>
            </a:r>
            <a:r>
              <a:rPr lang="ja-JP" altLang="en-US" sz="900" dirty="0">
                <a:solidFill>
                  <a:srgbClr val="49443D"/>
                </a:solidFill>
                <a:latin typeface="Proxima Nova"/>
              </a:rPr>
              <a:t>合わせて補聴器を選択し、状態に合わせてフィッティング（調整）</a:t>
            </a:r>
            <a:r>
              <a:rPr lang="ja-JP" altLang="en-US" sz="900" b="0" i="0" dirty="0">
                <a:solidFill>
                  <a:srgbClr val="49443D"/>
                </a:solidFill>
                <a:effectLst/>
                <a:latin typeface="Proxima Nova"/>
              </a:rPr>
              <a:t>することは、生活の質に大きな影響を与えます。あなたにとって最適な補聴器とフィッティング</a:t>
            </a:r>
            <a:r>
              <a:rPr lang="ja-JP" altLang="en-US" sz="900" dirty="0">
                <a:solidFill>
                  <a:srgbClr val="49443D"/>
                </a:solidFill>
                <a:latin typeface="Proxima Nova"/>
              </a:rPr>
              <a:t>（調整）</a:t>
            </a:r>
            <a:r>
              <a:rPr lang="ja-JP" altLang="en-US" sz="900" b="0" i="0" dirty="0">
                <a:effectLst/>
                <a:latin typeface="Proxima Nova"/>
              </a:rPr>
              <a:t>を見つけるために、新日本</a:t>
            </a:r>
            <a:r>
              <a:rPr lang="ja-JP" altLang="en-US" sz="900" b="0" i="0" dirty="0">
                <a:solidFill>
                  <a:srgbClr val="49443D"/>
                </a:solidFill>
                <a:effectLst/>
                <a:latin typeface="Proxima Nova"/>
              </a:rPr>
              <a:t>補聴器グループの販売店で聴覚ケアの専門家からアドバイスを受けることをおすすめします。</a:t>
            </a:r>
            <a:endParaRPr lang="en-US" altLang="ja-JP" sz="900" b="0" i="0" dirty="0">
              <a:solidFill>
                <a:srgbClr val="49443D"/>
              </a:solidFill>
              <a:effectLst/>
              <a:latin typeface="Proxima Nova"/>
            </a:endParaRPr>
          </a:p>
          <a:p>
            <a:endParaRPr lang="en-US" altLang="ja-JP" sz="900" b="0" dirty="0">
              <a:solidFill>
                <a:srgbClr val="49443D"/>
              </a:solidFill>
              <a:effectLst/>
              <a:latin typeface="Proxima Nova"/>
            </a:endParaRPr>
          </a:p>
          <a:p>
            <a:r>
              <a:rPr lang="ja-JP" altLang="en-US" sz="900" b="0" dirty="0">
                <a:solidFill>
                  <a:srgbClr val="49443D"/>
                </a:solidFill>
                <a:effectLst/>
                <a:latin typeface="Proxima Nova"/>
              </a:rPr>
              <a:t>どの補聴器があなたに最適であるかを決定するにはいくつかの要因があります。</a:t>
            </a:r>
            <a:r>
              <a:rPr lang="ja-JP" altLang="en-US" sz="900" b="1" u="sng" dirty="0">
                <a:solidFill>
                  <a:schemeClr val="accent1"/>
                </a:solidFill>
                <a:effectLst/>
                <a:latin typeface="Proxima Nova"/>
                <a:hlinkClick r:id="rId4">
                  <a:extLst>
                    <a:ext uri="{A12FA001-AC4F-418D-AE19-62706E023703}">
                      <ahyp:hlinkClr xmlns:ahyp="http://schemas.microsoft.com/office/drawing/2018/hyperlinkcolor" val="tx"/>
                    </a:ext>
                  </a:extLst>
                </a:hlinkClick>
              </a:rPr>
              <a:t>この </a:t>
            </a:r>
            <a:r>
              <a:rPr lang="en-US" altLang="ja-JP" sz="900" b="1" u="sng" dirty="0">
                <a:solidFill>
                  <a:schemeClr val="accent1"/>
                </a:solidFill>
                <a:effectLst/>
                <a:latin typeface="Proxima Nova"/>
                <a:hlinkClick r:id="rId4">
                  <a:extLst>
                    <a:ext uri="{A12FA001-AC4F-418D-AE19-62706E023703}">
                      <ahyp:hlinkClr xmlns:ahyp="http://schemas.microsoft.com/office/drawing/2018/hyperlinkcolor" val="tx"/>
                    </a:ext>
                  </a:extLst>
                </a:hlinkClick>
              </a:rPr>
              <a:t>3 </a:t>
            </a:r>
            <a:r>
              <a:rPr lang="ja-JP" altLang="en-US" sz="900" b="1" u="sng" dirty="0">
                <a:solidFill>
                  <a:schemeClr val="accent1"/>
                </a:solidFill>
                <a:effectLst/>
                <a:latin typeface="Proxima Nova"/>
                <a:hlinkClick r:id="rId4">
                  <a:extLst>
                    <a:ext uri="{A12FA001-AC4F-418D-AE19-62706E023703}">
                      <ahyp:hlinkClr xmlns:ahyp="http://schemas.microsoft.com/office/drawing/2018/hyperlinkcolor" val="tx"/>
                    </a:ext>
                  </a:extLst>
                </a:hlinkClick>
              </a:rPr>
              <a:t>ステップのガイド</a:t>
            </a:r>
            <a:r>
              <a:rPr lang="ja-JP" altLang="en-US" sz="900" b="0" dirty="0">
                <a:effectLst/>
                <a:latin typeface="Proxima Nova"/>
                <a:hlinkClick r:id="rId4">
                  <a:extLst>
                    <a:ext uri="{A12FA001-AC4F-418D-AE19-62706E023703}">
                      <ahyp:hlinkClr xmlns:ahyp="http://schemas.microsoft.com/office/drawing/2018/hyperlinkcolor" val="tx"/>
                    </a:ext>
                  </a:extLst>
                </a:hlinkClick>
              </a:rPr>
              <a:t>は、</a:t>
            </a:r>
            <a:r>
              <a:rPr lang="ja-JP" altLang="en-US" sz="900" b="0" dirty="0">
                <a:solidFill>
                  <a:srgbClr val="FF0000"/>
                </a:solidFill>
                <a:effectLst/>
                <a:latin typeface="Proxima Nova"/>
              </a:rPr>
              <a:t>あなたにとって最適の補聴器を見つけるためのお手伝いをします。</a:t>
            </a:r>
            <a:endParaRPr lang="ja-JP" altLang="en-US" sz="900" b="0" i="0" dirty="0">
              <a:solidFill>
                <a:srgbClr val="49443D"/>
              </a:solidFill>
              <a:effectLst/>
              <a:latin typeface="Proxima Nova"/>
            </a:endParaRPr>
          </a:p>
        </p:txBody>
      </p:sp>
      <p:sp>
        <p:nvSpPr>
          <p:cNvPr id="1068" name="テキスト ボックス 1067">
            <a:extLst>
              <a:ext uri="{FF2B5EF4-FFF2-40B4-BE49-F238E27FC236}">
                <a16:creationId xmlns:a16="http://schemas.microsoft.com/office/drawing/2014/main" id="{DF4CDD93-0273-36F4-6722-02F869B010CB}"/>
              </a:ext>
            </a:extLst>
          </p:cNvPr>
          <p:cNvSpPr txBox="1"/>
          <p:nvPr/>
        </p:nvSpPr>
        <p:spPr>
          <a:xfrm>
            <a:off x="524283" y="15231185"/>
            <a:ext cx="3429000" cy="276999"/>
          </a:xfrm>
          <a:prstGeom prst="rect">
            <a:avLst/>
          </a:prstGeom>
          <a:noFill/>
        </p:spPr>
        <p:txBody>
          <a:bodyPr wrap="square">
            <a:spAutoFit/>
          </a:bodyPr>
          <a:lstStyle/>
          <a:p>
            <a:pPr defTabSz="843952">
              <a:defRPr/>
            </a:pPr>
            <a:r>
              <a:rPr lang="ja-JP" altLang="en-US" sz="1200" b="1" dirty="0">
                <a:solidFill>
                  <a:srgbClr val="0070C0"/>
                </a:solidFill>
                <a:latin typeface="+mn-ea"/>
              </a:rPr>
              <a:t>●オーティコン補聴器のご紹介</a:t>
            </a:r>
            <a:endParaRPr lang="en-US" altLang="ja-JP" sz="1200" b="1" dirty="0">
              <a:solidFill>
                <a:srgbClr val="0070C0"/>
              </a:solidFill>
              <a:latin typeface="+mn-ea"/>
            </a:endParaRPr>
          </a:p>
        </p:txBody>
      </p:sp>
      <p:pic>
        <p:nvPicPr>
          <p:cNvPr id="1069" name="図 1068">
            <a:extLst>
              <a:ext uri="{FF2B5EF4-FFF2-40B4-BE49-F238E27FC236}">
                <a16:creationId xmlns:a16="http://schemas.microsoft.com/office/drawing/2014/main" id="{3F3148EC-06EC-97BA-1169-5C55885A0D7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46390" y="15544562"/>
            <a:ext cx="4169338" cy="1883544"/>
          </a:xfrm>
          <a:prstGeom prst="rect">
            <a:avLst/>
          </a:prstGeom>
          <a:ln>
            <a:solidFill>
              <a:schemeClr val="tx1">
                <a:lumMod val="65000"/>
                <a:lumOff val="35000"/>
              </a:schemeClr>
            </a:solidFill>
          </a:ln>
        </p:spPr>
      </p:pic>
      <p:sp>
        <p:nvSpPr>
          <p:cNvPr id="1070" name="二等辺三角形 2">
            <a:extLst>
              <a:ext uri="{FF2B5EF4-FFF2-40B4-BE49-F238E27FC236}">
                <a16:creationId xmlns:a16="http://schemas.microsoft.com/office/drawing/2014/main" id="{3E585A42-6EC6-A9EF-161A-A8A33A9F3C0C}"/>
              </a:ext>
            </a:extLst>
          </p:cNvPr>
          <p:cNvSpPr/>
          <p:nvPr/>
        </p:nvSpPr>
        <p:spPr>
          <a:xfrm rot="5400000">
            <a:off x="5481710" y="16462538"/>
            <a:ext cx="1071372" cy="170688"/>
          </a:xfrm>
          <a:prstGeom prst="triangle">
            <a:avLst>
              <a:gd name="adj" fmla="val 52874"/>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1" name="二等辺三角形 4">
            <a:extLst>
              <a:ext uri="{FF2B5EF4-FFF2-40B4-BE49-F238E27FC236}">
                <a16:creationId xmlns:a16="http://schemas.microsoft.com/office/drawing/2014/main" id="{1CBE7F33-D7A2-2FC9-ED51-14E5B8A1E26C}"/>
              </a:ext>
            </a:extLst>
          </p:cNvPr>
          <p:cNvSpPr/>
          <p:nvPr/>
        </p:nvSpPr>
        <p:spPr>
          <a:xfrm rot="16200000">
            <a:off x="709035" y="16378209"/>
            <a:ext cx="1071372" cy="170688"/>
          </a:xfrm>
          <a:prstGeom prst="triangle">
            <a:avLst>
              <a:gd name="adj" fmla="val 52874"/>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5" name="テキスト ボックス 1074">
            <a:extLst>
              <a:ext uri="{FF2B5EF4-FFF2-40B4-BE49-F238E27FC236}">
                <a16:creationId xmlns:a16="http://schemas.microsoft.com/office/drawing/2014/main" id="{440FADD5-8768-EB5A-A922-6A4D08CF2F19}"/>
              </a:ext>
            </a:extLst>
          </p:cNvPr>
          <p:cNvSpPr txBox="1"/>
          <p:nvPr/>
        </p:nvSpPr>
        <p:spPr>
          <a:xfrm>
            <a:off x="286884" y="17749827"/>
            <a:ext cx="3954066" cy="276999"/>
          </a:xfrm>
          <a:prstGeom prst="rect">
            <a:avLst/>
          </a:prstGeom>
          <a:noFill/>
        </p:spPr>
        <p:txBody>
          <a:bodyPr wrap="square">
            <a:spAutoFit/>
          </a:bodyPr>
          <a:lstStyle/>
          <a:p>
            <a:r>
              <a:rPr lang="en-US" altLang="ja-JP" sz="1200" b="1" dirty="0">
                <a:latin typeface="+mn-ea"/>
              </a:rPr>
              <a:t>1-0-</a:t>
            </a:r>
            <a:r>
              <a:rPr lang="ja-JP" altLang="en-US" sz="1200" b="1" dirty="0">
                <a:latin typeface="+mn-ea"/>
              </a:rPr>
              <a:t>⑤ </a:t>
            </a:r>
            <a:r>
              <a:rPr lang="en-US" altLang="ja-JP" sz="1200" b="1" i="0" dirty="0">
                <a:effectLst/>
                <a:latin typeface="Proxima Nova"/>
              </a:rPr>
              <a:t>4. </a:t>
            </a:r>
            <a:r>
              <a:rPr lang="ja-JP" altLang="en-US" sz="1200" b="1" i="0" dirty="0">
                <a:effectLst/>
                <a:latin typeface="Proxima Nova"/>
              </a:rPr>
              <a:t>支払い計画、支給制度や補助金について学ぶ</a:t>
            </a:r>
          </a:p>
        </p:txBody>
      </p:sp>
      <p:sp>
        <p:nvSpPr>
          <p:cNvPr id="1076" name="テキスト ボックス 1075">
            <a:extLst>
              <a:ext uri="{FF2B5EF4-FFF2-40B4-BE49-F238E27FC236}">
                <a16:creationId xmlns:a16="http://schemas.microsoft.com/office/drawing/2014/main" id="{1597B02F-00C4-C134-5373-8C3E4B0A4C40}"/>
              </a:ext>
            </a:extLst>
          </p:cNvPr>
          <p:cNvSpPr txBox="1"/>
          <p:nvPr/>
        </p:nvSpPr>
        <p:spPr>
          <a:xfrm>
            <a:off x="355159" y="18017681"/>
            <a:ext cx="6142657" cy="507831"/>
          </a:xfrm>
          <a:prstGeom prst="rect">
            <a:avLst/>
          </a:prstGeom>
          <a:noFill/>
          <a:ln>
            <a:noFill/>
          </a:ln>
        </p:spPr>
        <p:txBody>
          <a:bodyPr wrap="square">
            <a:spAutoFit/>
          </a:bodyPr>
          <a:lstStyle/>
          <a:p>
            <a:r>
              <a:rPr lang="ja-JP" altLang="en-US" sz="900" b="0" i="0" dirty="0">
                <a:effectLst/>
                <a:latin typeface="Proxima Nova"/>
              </a:rPr>
              <a:t>補聴器の購入を補助する仕組みがいくつか存在します。お支払いプランやその他の支援制度や医療費</a:t>
            </a:r>
            <a:r>
              <a:rPr lang="ja-JP" altLang="en-US" sz="900" dirty="0">
                <a:latin typeface="Proxima Nova"/>
              </a:rPr>
              <a:t>控除、お客様がお住いの自治体独自の補助制度などについてお調べください。新日本補聴器グループの販売店にて、聴覚ケアの専門家が適切にアドバイスさせていただきます。</a:t>
            </a:r>
            <a:endParaRPr lang="ja-JP" altLang="en-US" sz="900" b="0" i="0" dirty="0">
              <a:effectLst/>
              <a:latin typeface="Proxima Nova"/>
            </a:endParaRPr>
          </a:p>
        </p:txBody>
      </p:sp>
      <p:sp>
        <p:nvSpPr>
          <p:cNvPr id="1078" name="テキスト ボックス 1077">
            <a:extLst>
              <a:ext uri="{FF2B5EF4-FFF2-40B4-BE49-F238E27FC236}">
                <a16:creationId xmlns:a16="http://schemas.microsoft.com/office/drawing/2014/main" id="{2C3E985E-2FAD-1C99-3EA3-941EBB1F25F0}"/>
              </a:ext>
            </a:extLst>
          </p:cNvPr>
          <p:cNvSpPr txBox="1"/>
          <p:nvPr/>
        </p:nvSpPr>
        <p:spPr>
          <a:xfrm>
            <a:off x="478736" y="18553175"/>
            <a:ext cx="1574662" cy="369332"/>
          </a:xfrm>
          <a:prstGeom prst="rect">
            <a:avLst/>
          </a:prstGeom>
          <a:noFill/>
        </p:spPr>
        <p:txBody>
          <a:bodyPr wrap="square">
            <a:spAutoFit/>
          </a:bodyPr>
          <a:lstStyle/>
          <a:p>
            <a:pPr algn="ctr"/>
            <a:r>
              <a:rPr lang="ja-JP" altLang="ja-JP" sz="900" b="1" dirty="0">
                <a:effectLst/>
                <a:latin typeface="+mn-ea"/>
                <a:cs typeface="Times New Roman" panose="02020603050405020304" pitchFamily="18" charset="0"/>
              </a:rPr>
              <a:t>障害者総合支援法による「補装具費支給制度」</a:t>
            </a:r>
            <a:endParaRPr lang="ja-JP" altLang="ja-JP" sz="900" b="1" kern="100" dirty="0">
              <a:effectLst/>
              <a:latin typeface="+mn-ea"/>
              <a:cs typeface="Times New Roman" panose="02020603050405020304" pitchFamily="18" charset="0"/>
            </a:endParaRPr>
          </a:p>
        </p:txBody>
      </p:sp>
      <p:sp>
        <p:nvSpPr>
          <p:cNvPr id="1079" name="テキスト ボックス 1078">
            <a:extLst>
              <a:ext uri="{FF2B5EF4-FFF2-40B4-BE49-F238E27FC236}">
                <a16:creationId xmlns:a16="http://schemas.microsoft.com/office/drawing/2014/main" id="{A4DC6DAA-292C-9A21-AA93-B54592BC248A}"/>
              </a:ext>
            </a:extLst>
          </p:cNvPr>
          <p:cNvSpPr txBox="1"/>
          <p:nvPr/>
        </p:nvSpPr>
        <p:spPr>
          <a:xfrm>
            <a:off x="4674002" y="18675150"/>
            <a:ext cx="1569642" cy="230832"/>
          </a:xfrm>
          <a:prstGeom prst="rect">
            <a:avLst/>
          </a:prstGeom>
          <a:noFill/>
        </p:spPr>
        <p:txBody>
          <a:bodyPr wrap="square">
            <a:spAutoFit/>
          </a:bodyPr>
          <a:lstStyle/>
          <a:p>
            <a:pPr algn="just"/>
            <a:r>
              <a:rPr lang="ja-JP" altLang="ja-JP" sz="900" b="1" kern="100" dirty="0">
                <a:effectLst/>
                <a:latin typeface="游ゴシック Medium" panose="020B0500000000000000" pitchFamily="50" charset="-128"/>
                <a:ea typeface="游ゴシック Medium" panose="020B0500000000000000" pitchFamily="50" charset="-128"/>
                <a:cs typeface="Times New Roman" panose="02020603050405020304" pitchFamily="18" charset="0"/>
              </a:rPr>
              <a:t>地方自治体独自の補助制度</a:t>
            </a:r>
          </a:p>
        </p:txBody>
      </p:sp>
      <p:sp>
        <p:nvSpPr>
          <p:cNvPr id="1080" name="テキスト ボックス 1079">
            <a:extLst>
              <a:ext uri="{FF2B5EF4-FFF2-40B4-BE49-F238E27FC236}">
                <a16:creationId xmlns:a16="http://schemas.microsoft.com/office/drawing/2014/main" id="{82611B64-7D58-48E0-38D7-DAAFAE13AB85}"/>
              </a:ext>
            </a:extLst>
          </p:cNvPr>
          <p:cNvSpPr txBox="1"/>
          <p:nvPr/>
        </p:nvSpPr>
        <p:spPr>
          <a:xfrm>
            <a:off x="3019671" y="18638681"/>
            <a:ext cx="958508" cy="230832"/>
          </a:xfrm>
          <a:prstGeom prst="rect">
            <a:avLst/>
          </a:prstGeom>
          <a:noFill/>
        </p:spPr>
        <p:txBody>
          <a:bodyPr wrap="square">
            <a:spAutoFit/>
          </a:bodyPr>
          <a:lstStyle/>
          <a:p>
            <a:pPr algn="just"/>
            <a:r>
              <a:rPr lang="ja-JP" altLang="ja-JP" sz="900" b="1" kern="100" dirty="0">
                <a:effectLst/>
                <a:latin typeface="+mn-ea"/>
                <a:cs typeface="Times New Roman" panose="02020603050405020304" pitchFamily="18" charset="0"/>
              </a:rPr>
              <a:t>医療費控除</a:t>
            </a:r>
          </a:p>
        </p:txBody>
      </p:sp>
      <p:sp>
        <p:nvSpPr>
          <p:cNvPr id="1082" name="テキスト ボックス 1081">
            <a:extLst>
              <a:ext uri="{FF2B5EF4-FFF2-40B4-BE49-F238E27FC236}">
                <a16:creationId xmlns:a16="http://schemas.microsoft.com/office/drawing/2014/main" id="{A82B8746-5639-D7AE-4DEF-C2C2EC9536C1}"/>
              </a:ext>
            </a:extLst>
          </p:cNvPr>
          <p:cNvSpPr txBox="1"/>
          <p:nvPr/>
        </p:nvSpPr>
        <p:spPr>
          <a:xfrm>
            <a:off x="235860" y="20510021"/>
            <a:ext cx="5852593" cy="276999"/>
          </a:xfrm>
          <a:prstGeom prst="rect">
            <a:avLst/>
          </a:prstGeom>
          <a:noFill/>
        </p:spPr>
        <p:txBody>
          <a:bodyPr wrap="square">
            <a:spAutoFit/>
          </a:bodyPr>
          <a:lstStyle/>
          <a:p>
            <a:r>
              <a:rPr lang="en-US" altLang="ja-JP" sz="1200" b="1" dirty="0">
                <a:latin typeface="+mn-ea"/>
              </a:rPr>
              <a:t>1-0-</a:t>
            </a:r>
            <a:r>
              <a:rPr lang="ja-JP" altLang="en-US" sz="1200" b="1" dirty="0">
                <a:latin typeface="+mn-ea"/>
              </a:rPr>
              <a:t>⑥ </a:t>
            </a:r>
            <a:r>
              <a:rPr lang="ja-JP" altLang="en-US" sz="1200" b="1" i="0" dirty="0">
                <a:effectLst/>
                <a:latin typeface="Proxima Nova"/>
              </a:rPr>
              <a:t>新日本補聴器のアドバンテージを利用する</a:t>
            </a:r>
          </a:p>
        </p:txBody>
      </p:sp>
      <p:sp>
        <p:nvSpPr>
          <p:cNvPr id="1083" name="テキスト ボックス 1082">
            <a:extLst>
              <a:ext uri="{FF2B5EF4-FFF2-40B4-BE49-F238E27FC236}">
                <a16:creationId xmlns:a16="http://schemas.microsoft.com/office/drawing/2014/main" id="{A53970A0-2F95-D000-2831-E1F131A576D9}"/>
              </a:ext>
            </a:extLst>
          </p:cNvPr>
          <p:cNvSpPr txBox="1"/>
          <p:nvPr/>
        </p:nvSpPr>
        <p:spPr>
          <a:xfrm>
            <a:off x="2897851" y="20757358"/>
            <a:ext cx="3342555" cy="1338828"/>
          </a:xfrm>
          <a:prstGeom prst="rect">
            <a:avLst/>
          </a:prstGeom>
          <a:noFill/>
        </p:spPr>
        <p:txBody>
          <a:bodyPr wrap="square">
            <a:spAutoFit/>
          </a:bodyPr>
          <a:lstStyle/>
          <a:p>
            <a:r>
              <a:rPr lang="ja-JP" altLang="en-US" sz="900" b="0" i="0" dirty="0">
                <a:effectLst/>
                <a:latin typeface="Proxima Nova"/>
              </a:rPr>
              <a:t>聴覚の健康状態を改善する上で大きな一歩を踏み出したあなたにとって補聴器を使うことは、日常生活においてはっきりと聴こえるというメリットだけでなく、精神的健康や全体的な生活の質の向上をもたらします。</a:t>
            </a:r>
            <a:endParaRPr lang="en-US" altLang="ja-JP" sz="900" b="0" i="0" dirty="0">
              <a:effectLst/>
              <a:latin typeface="Proxima Nova"/>
            </a:endParaRPr>
          </a:p>
          <a:p>
            <a:endParaRPr lang="en-US" altLang="ja-JP" sz="900" dirty="0">
              <a:solidFill>
                <a:srgbClr val="FF0000"/>
              </a:solidFill>
              <a:latin typeface="Proxima Nova"/>
            </a:endParaRPr>
          </a:p>
          <a:p>
            <a:r>
              <a:rPr lang="ja-JP" altLang="en-US" sz="900" b="0" i="0" dirty="0">
                <a:solidFill>
                  <a:srgbClr val="49443D"/>
                </a:solidFill>
                <a:effectLst/>
                <a:latin typeface="Proxima Nova"/>
              </a:rPr>
              <a:t>新日本補聴器のお客様には商品の提供を含む幅広いサービスやリソースをご利用いただけます。</a:t>
            </a:r>
            <a:endParaRPr lang="en-US" altLang="ja-JP" sz="900" dirty="0">
              <a:solidFill>
                <a:srgbClr val="49443D"/>
              </a:solidFill>
              <a:latin typeface="Proxima Nova"/>
            </a:endParaRPr>
          </a:p>
          <a:p>
            <a:endParaRPr lang="en-US" altLang="ja-JP" sz="900" b="1" dirty="0">
              <a:solidFill>
                <a:schemeClr val="accent1"/>
              </a:solidFill>
              <a:latin typeface="Proxima Nova"/>
            </a:endParaRPr>
          </a:p>
          <a:p>
            <a:pPr algn="r"/>
            <a:r>
              <a:rPr lang="ja-JP" altLang="en-US" sz="900" b="1" u="sng" dirty="0">
                <a:solidFill>
                  <a:schemeClr val="accent1"/>
                </a:solidFill>
                <a:latin typeface="Proxima Nova"/>
              </a:rPr>
              <a:t>新日本補聴器のアドバンテージとは</a:t>
            </a:r>
            <a:endParaRPr lang="ja-JP" altLang="en-US" sz="900" b="1" u="sng" dirty="0">
              <a:solidFill>
                <a:schemeClr val="accent1"/>
              </a:solidFill>
            </a:endParaRPr>
          </a:p>
        </p:txBody>
      </p:sp>
      <p:sp>
        <p:nvSpPr>
          <p:cNvPr id="1084" name="正方形/長方形 1083">
            <a:extLst>
              <a:ext uri="{FF2B5EF4-FFF2-40B4-BE49-F238E27FC236}">
                <a16:creationId xmlns:a16="http://schemas.microsoft.com/office/drawing/2014/main" id="{CAC104A3-9949-2B5F-CE38-372F2196BC3E}"/>
              </a:ext>
            </a:extLst>
          </p:cNvPr>
          <p:cNvSpPr/>
          <p:nvPr/>
        </p:nvSpPr>
        <p:spPr>
          <a:xfrm>
            <a:off x="433914" y="20780261"/>
            <a:ext cx="2457708" cy="1409499"/>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7" name="テキスト ボックス 6">
            <a:extLst>
              <a:ext uri="{FF2B5EF4-FFF2-40B4-BE49-F238E27FC236}">
                <a16:creationId xmlns:a16="http://schemas.microsoft.com/office/drawing/2014/main" id="{11190431-071E-73D2-7595-07918B9C07E9}"/>
              </a:ext>
            </a:extLst>
          </p:cNvPr>
          <p:cNvSpPr txBox="1"/>
          <p:nvPr/>
        </p:nvSpPr>
        <p:spPr>
          <a:xfrm>
            <a:off x="5358308" y="8814257"/>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rPr>
              <a:t>→予約画面へ移動</a:t>
            </a:r>
          </a:p>
        </p:txBody>
      </p:sp>
      <p:sp>
        <p:nvSpPr>
          <p:cNvPr id="13" name="テキスト ボックス 12">
            <a:extLst>
              <a:ext uri="{FF2B5EF4-FFF2-40B4-BE49-F238E27FC236}">
                <a16:creationId xmlns:a16="http://schemas.microsoft.com/office/drawing/2014/main" id="{7B8F4EB6-4736-AFA7-9C52-1DC426F273F2}"/>
              </a:ext>
            </a:extLst>
          </p:cNvPr>
          <p:cNvSpPr txBox="1"/>
          <p:nvPr/>
        </p:nvSpPr>
        <p:spPr>
          <a:xfrm>
            <a:off x="335181" y="18911583"/>
            <a:ext cx="2040455" cy="1338828"/>
          </a:xfrm>
          <a:prstGeom prst="rect">
            <a:avLst/>
          </a:prstGeom>
          <a:noFill/>
        </p:spPr>
        <p:txBody>
          <a:bodyPr wrap="square">
            <a:spAutoFit/>
          </a:bodyPr>
          <a:lstStyle/>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障害者総合支援法による「補装具費支給制度」を利用すると、原則一律</a:t>
            </a:r>
            <a:r>
              <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1</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割の自己負担で補聴器などの補装具の費用が支給されます。この制度を受けるためには、身体障害者障害程度等級表のいずれかの等級に該当することが条件となります。お住まいの自治体の福祉課にて申請手続きを行いましょう。</a:t>
            </a:r>
          </a:p>
        </p:txBody>
      </p:sp>
      <p:sp>
        <p:nvSpPr>
          <p:cNvPr id="20" name="テキスト ボックス 19">
            <a:extLst>
              <a:ext uri="{FF2B5EF4-FFF2-40B4-BE49-F238E27FC236}">
                <a16:creationId xmlns:a16="http://schemas.microsoft.com/office/drawing/2014/main" id="{F6AFCDA5-38AF-8E0D-0E4B-C62AD330B898}"/>
              </a:ext>
            </a:extLst>
          </p:cNvPr>
          <p:cNvSpPr txBox="1"/>
          <p:nvPr/>
        </p:nvSpPr>
        <p:spPr>
          <a:xfrm>
            <a:off x="2408215" y="18909532"/>
            <a:ext cx="2040455" cy="1338828"/>
          </a:xfrm>
          <a:prstGeom prst="rect">
            <a:avLst/>
          </a:prstGeom>
          <a:noFill/>
        </p:spPr>
        <p:txBody>
          <a:bodyPr wrap="square">
            <a:spAutoFit/>
          </a:bodyPr>
          <a:lstStyle/>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医療費が一定額を超えた場合に利用できる所得控除の制度です。補聴器の購入で控除を受けるには、補聴器相談医から「補聴器適合に関する診療情報提供書（</a:t>
            </a:r>
            <a:r>
              <a:rPr lang="en-US"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2018</a:t>
            </a:r>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）」の書類による証明を受ける必要があります。購入時に補聴器販売店へ書類を提出したら、確定申告で申請を行いましょう。</a:t>
            </a:r>
          </a:p>
        </p:txBody>
      </p:sp>
      <p:sp>
        <p:nvSpPr>
          <p:cNvPr id="24" name="テキスト ボックス 23">
            <a:extLst>
              <a:ext uri="{FF2B5EF4-FFF2-40B4-BE49-F238E27FC236}">
                <a16:creationId xmlns:a16="http://schemas.microsoft.com/office/drawing/2014/main" id="{74B0D3DC-6065-065A-0A57-5584DDEB1808}"/>
              </a:ext>
            </a:extLst>
          </p:cNvPr>
          <p:cNvSpPr txBox="1"/>
          <p:nvPr/>
        </p:nvSpPr>
        <p:spPr>
          <a:xfrm>
            <a:off x="4482906" y="18938090"/>
            <a:ext cx="2040455" cy="1061829"/>
          </a:xfrm>
          <a:prstGeom prst="rect">
            <a:avLst/>
          </a:prstGeom>
          <a:noFill/>
        </p:spPr>
        <p:txBody>
          <a:bodyPr wrap="square">
            <a:spAutoFit/>
          </a:bodyPr>
          <a:lstStyle/>
          <a:p>
            <a:pPr algn="just"/>
            <a:r>
              <a:rPr lang="ja-JP" altLang="ja-JP" sz="900" kern="100" dirty="0">
                <a:effectLst/>
                <a:latin typeface="游明朝" panose="02020400000000000000" pitchFamily="18" charset="-128"/>
                <a:ea typeface="游明朝" panose="02020400000000000000" pitchFamily="18" charset="-128"/>
                <a:cs typeface="Times New Roman" panose="02020603050405020304" pitchFamily="18" charset="0"/>
              </a:rPr>
              <a:t>都道府県や市区町村など、全国各地の自治体が実施している補聴器購入費の公的な補助制度です。助成の対象となる難聴の程度や要件は、自治体によって異なります。詳しくは、お住まいの地域の役所などへお問い合わせください。</a:t>
            </a:r>
          </a:p>
        </p:txBody>
      </p:sp>
      <p:sp>
        <p:nvSpPr>
          <p:cNvPr id="2" name="テキスト ボックス 1">
            <a:extLst>
              <a:ext uri="{FF2B5EF4-FFF2-40B4-BE49-F238E27FC236}">
                <a16:creationId xmlns:a16="http://schemas.microsoft.com/office/drawing/2014/main" id="{441BF57C-00FA-A574-7E3E-F12481469F82}"/>
              </a:ext>
            </a:extLst>
          </p:cNvPr>
          <p:cNvSpPr txBox="1"/>
          <p:nvPr/>
        </p:nvSpPr>
        <p:spPr>
          <a:xfrm>
            <a:off x="449207" y="22607055"/>
            <a:ext cx="5959585" cy="276999"/>
          </a:xfrm>
          <a:prstGeom prst="rect">
            <a:avLst/>
          </a:prstGeom>
          <a:noFill/>
        </p:spPr>
        <p:txBody>
          <a:bodyPr wrap="square" rtlCol="0">
            <a:spAutoFit/>
          </a:bodyPr>
          <a:lstStyle/>
          <a:p>
            <a:r>
              <a:rPr lang="en-US" altLang="ja-JP" sz="1200" b="1" dirty="0">
                <a:latin typeface="+mn-ea"/>
              </a:rPr>
              <a:t>1-0-</a:t>
            </a:r>
            <a:r>
              <a:rPr lang="ja-JP" altLang="en-US" sz="1200" b="1" dirty="0">
                <a:latin typeface="+mn-ea"/>
              </a:rPr>
              <a:t>⑦</a:t>
            </a:r>
            <a:r>
              <a:rPr lang="ja-JP" altLang="en-US" sz="1200" b="1" dirty="0"/>
              <a:t> 医師や聴覚の</a:t>
            </a:r>
            <a:r>
              <a:rPr lang="ja-JP" altLang="en-US" sz="1200" b="1" dirty="0">
                <a:solidFill>
                  <a:srgbClr val="3B3C3D"/>
                </a:solidFill>
                <a:latin typeface="Soho Gothic W01 Bold"/>
              </a:rPr>
              <a:t>専門家からアドバイスを受けてください</a:t>
            </a:r>
            <a:endParaRPr lang="ja-JP" altLang="en-US" sz="1200" dirty="0">
              <a:solidFill>
                <a:srgbClr val="3B3C3D"/>
              </a:solidFill>
              <a:latin typeface="Soho Gothic W01 Light"/>
            </a:endParaRPr>
          </a:p>
        </p:txBody>
      </p:sp>
      <p:sp>
        <p:nvSpPr>
          <p:cNvPr id="33" name="テキスト ボックス 32">
            <a:extLst>
              <a:ext uri="{FF2B5EF4-FFF2-40B4-BE49-F238E27FC236}">
                <a16:creationId xmlns:a16="http://schemas.microsoft.com/office/drawing/2014/main" id="{ECE3BBC5-E359-4EB8-D174-D27B3EE9750C}"/>
              </a:ext>
            </a:extLst>
          </p:cNvPr>
          <p:cNvSpPr txBox="1"/>
          <p:nvPr/>
        </p:nvSpPr>
        <p:spPr>
          <a:xfrm>
            <a:off x="466040" y="22867859"/>
            <a:ext cx="2419776" cy="2400657"/>
          </a:xfrm>
          <a:prstGeom prst="rect">
            <a:avLst/>
          </a:prstGeom>
          <a:solidFill>
            <a:schemeClr val="bg1">
              <a:lumMod val="85000"/>
            </a:schemeClr>
          </a:solidFill>
        </p:spPr>
        <p:txBody>
          <a:bodyPr wrap="square">
            <a:spAutoFit/>
          </a:bodyPr>
          <a:lstStyle/>
          <a:p>
            <a:pPr algn="ctr"/>
            <a:r>
              <a:rPr lang="ja-JP" altLang="en-US" sz="1000" b="1" dirty="0"/>
              <a:t>医師による的確な診断</a:t>
            </a:r>
            <a:endParaRPr lang="en-US" altLang="ja-JP" sz="1000" b="1" dirty="0"/>
          </a:p>
          <a:p>
            <a:pPr algn="ctr"/>
            <a:endParaRPr kumimoji="1" lang="en-US" altLang="ja-JP" sz="1000" dirty="0"/>
          </a:p>
          <a:p>
            <a:endParaRPr kumimoji="1" lang="en-US" altLang="ja-JP" sz="1000" dirty="0"/>
          </a:p>
          <a:p>
            <a:endParaRPr kumimoji="1" lang="en-US" altLang="ja-JP" sz="1000" dirty="0"/>
          </a:p>
          <a:p>
            <a:endParaRPr kumimoji="1" lang="en-US" altLang="ja-JP" sz="1000" dirty="0"/>
          </a:p>
          <a:p>
            <a:endParaRPr kumimoji="1" lang="en-US" altLang="ja-JP" sz="1000" dirty="0"/>
          </a:p>
          <a:p>
            <a:endParaRPr kumimoji="1" lang="en-US" altLang="ja-JP" sz="1000" dirty="0"/>
          </a:p>
          <a:p>
            <a:endParaRPr kumimoji="1" lang="en-US" altLang="ja-JP" sz="1000" dirty="0"/>
          </a:p>
          <a:p>
            <a:endParaRPr kumimoji="1" lang="en-US" altLang="ja-JP" sz="1000" dirty="0"/>
          </a:p>
          <a:p>
            <a:r>
              <a:rPr kumimoji="1" lang="ja-JP" altLang="en-US" sz="1000" dirty="0"/>
              <a:t>補聴器を選ぶ前に、耳鼻咽喉科医の診断を受けることをおすすめします。医師の診察を受けずに補聴器を購入した方の中には、早急に処置が必要であったり、</a:t>
            </a:r>
            <a:r>
              <a:rPr lang="ja-JP" altLang="en-US" sz="1000" dirty="0">
                <a:solidFill>
                  <a:srgbClr val="333333"/>
                </a:solidFill>
                <a:latin typeface="Noto Sans CJK JP Regular"/>
              </a:rPr>
              <a:t> 補聴器の必要がなく対処できる場合もあります。</a:t>
            </a:r>
            <a:endParaRPr lang="en-US" altLang="ja-JP" sz="1000" dirty="0"/>
          </a:p>
        </p:txBody>
      </p:sp>
      <p:sp>
        <p:nvSpPr>
          <p:cNvPr id="34" name="テキスト ボックス 33">
            <a:extLst>
              <a:ext uri="{FF2B5EF4-FFF2-40B4-BE49-F238E27FC236}">
                <a16:creationId xmlns:a16="http://schemas.microsoft.com/office/drawing/2014/main" id="{4A4A4B5B-A74D-C785-452B-20AF44F3ACDE}"/>
              </a:ext>
            </a:extLst>
          </p:cNvPr>
          <p:cNvSpPr txBox="1"/>
          <p:nvPr/>
        </p:nvSpPr>
        <p:spPr>
          <a:xfrm>
            <a:off x="3972186" y="22867859"/>
            <a:ext cx="2477268" cy="2400657"/>
          </a:xfrm>
          <a:prstGeom prst="rect">
            <a:avLst/>
          </a:prstGeom>
          <a:solidFill>
            <a:schemeClr val="bg1">
              <a:lumMod val="85000"/>
            </a:schemeClr>
          </a:solidFill>
        </p:spPr>
        <p:txBody>
          <a:bodyPr wrap="square">
            <a:spAutoFit/>
          </a:bodyPr>
          <a:lstStyle/>
          <a:p>
            <a:r>
              <a:rPr lang="ja-JP" altLang="en-US" sz="1000" b="1" dirty="0"/>
              <a:t>補聴器販売店による測定・アドバイス</a:t>
            </a:r>
            <a:endParaRPr kumimoji="1" lang="en-US" altLang="ja-JP" sz="1000" dirty="0"/>
          </a:p>
          <a:p>
            <a:endParaRPr kumimoji="1" lang="en-US" altLang="ja-JP" sz="1000" dirty="0"/>
          </a:p>
          <a:p>
            <a:endParaRPr kumimoji="1" lang="en-US" altLang="ja-JP" sz="1000" dirty="0"/>
          </a:p>
          <a:p>
            <a:endParaRPr kumimoji="1" lang="en-US" altLang="ja-JP" sz="1000" dirty="0"/>
          </a:p>
          <a:p>
            <a:endParaRPr kumimoji="1" lang="en-US" altLang="ja-JP" sz="1000" dirty="0"/>
          </a:p>
          <a:p>
            <a:endParaRPr kumimoji="1" lang="en-US" altLang="ja-JP" sz="1000" dirty="0"/>
          </a:p>
          <a:p>
            <a:endParaRPr kumimoji="1" lang="en-US" altLang="ja-JP" sz="1000" dirty="0"/>
          </a:p>
          <a:p>
            <a:endParaRPr kumimoji="1" lang="en-US" altLang="ja-JP" sz="1000" dirty="0"/>
          </a:p>
          <a:p>
            <a:endParaRPr kumimoji="1" lang="en-US" altLang="ja-JP" sz="1000" dirty="0"/>
          </a:p>
          <a:p>
            <a:r>
              <a:rPr kumimoji="1" lang="ja-JP" altLang="en-US" sz="1000" dirty="0"/>
              <a:t>補聴器を調整するために必要なデータを取ります。特に、言葉の聴き取りの測定は重要です。適切な調整とケア、コンサルティングを受けることのできる専門の知識・技能を持った聴覚ケアの専門家がいる販売店をおすすめします。</a:t>
            </a:r>
            <a:endParaRPr lang="en-US" altLang="ja-JP" sz="1000" dirty="0"/>
          </a:p>
        </p:txBody>
      </p:sp>
      <p:sp>
        <p:nvSpPr>
          <p:cNvPr id="35" name="矢印: 右 10">
            <a:extLst>
              <a:ext uri="{FF2B5EF4-FFF2-40B4-BE49-F238E27FC236}">
                <a16:creationId xmlns:a16="http://schemas.microsoft.com/office/drawing/2014/main" id="{3B96FD55-DF9F-78C4-0CBF-117A120FED80}"/>
              </a:ext>
            </a:extLst>
          </p:cNvPr>
          <p:cNvSpPr/>
          <p:nvPr/>
        </p:nvSpPr>
        <p:spPr>
          <a:xfrm>
            <a:off x="3161779" y="23487020"/>
            <a:ext cx="634470" cy="901351"/>
          </a:xfrm>
          <a:prstGeom prst="rightArrow">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a:extLst>
              <a:ext uri="{FF2B5EF4-FFF2-40B4-BE49-F238E27FC236}">
                <a16:creationId xmlns:a16="http://schemas.microsoft.com/office/drawing/2014/main" id="{1B03A846-2787-3EC1-E141-2739F5FA6C7E}"/>
              </a:ext>
            </a:extLst>
          </p:cNvPr>
          <p:cNvSpPr/>
          <p:nvPr/>
        </p:nvSpPr>
        <p:spPr>
          <a:xfrm>
            <a:off x="538850" y="23089777"/>
            <a:ext cx="2155088" cy="1156382"/>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endParaRPr>
          </a:p>
        </p:txBody>
      </p:sp>
      <p:sp>
        <p:nvSpPr>
          <p:cNvPr id="37" name="正方形/長方形 36">
            <a:extLst>
              <a:ext uri="{FF2B5EF4-FFF2-40B4-BE49-F238E27FC236}">
                <a16:creationId xmlns:a16="http://schemas.microsoft.com/office/drawing/2014/main" id="{1E01E664-B1EC-F9A2-ECEF-23EB239AE722}"/>
              </a:ext>
            </a:extLst>
          </p:cNvPr>
          <p:cNvSpPr/>
          <p:nvPr/>
        </p:nvSpPr>
        <p:spPr>
          <a:xfrm>
            <a:off x="4161229" y="23100882"/>
            <a:ext cx="2155088" cy="1156382"/>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endParaRPr>
          </a:p>
        </p:txBody>
      </p:sp>
      <p:sp>
        <p:nvSpPr>
          <p:cNvPr id="40" name="テキスト ボックス 39">
            <a:extLst>
              <a:ext uri="{FF2B5EF4-FFF2-40B4-BE49-F238E27FC236}">
                <a16:creationId xmlns:a16="http://schemas.microsoft.com/office/drawing/2014/main" id="{9F2F6AE8-4FA2-1474-8864-779FD857251C}"/>
              </a:ext>
            </a:extLst>
          </p:cNvPr>
          <p:cNvSpPr txBox="1"/>
          <p:nvPr/>
        </p:nvSpPr>
        <p:spPr>
          <a:xfrm>
            <a:off x="955101" y="23377424"/>
            <a:ext cx="1252843" cy="246221"/>
          </a:xfrm>
          <a:prstGeom prst="rect">
            <a:avLst/>
          </a:prstGeom>
          <a:noFill/>
        </p:spPr>
        <p:txBody>
          <a:bodyPr wrap="square">
            <a:spAutoFit/>
          </a:bodyPr>
          <a:lstStyle/>
          <a:p>
            <a:pPr algn="ctr"/>
            <a:r>
              <a:rPr kumimoji="1" lang="ja-JP" altLang="en-US" sz="1000" b="1" dirty="0"/>
              <a:t>イメージ画像入る</a:t>
            </a:r>
          </a:p>
        </p:txBody>
      </p:sp>
      <p:sp>
        <p:nvSpPr>
          <p:cNvPr id="41" name="テキスト ボックス 40">
            <a:extLst>
              <a:ext uri="{FF2B5EF4-FFF2-40B4-BE49-F238E27FC236}">
                <a16:creationId xmlns:a16="http://schemas.microsoft.com/office/drawing/2014/main" id="{90C20AAB-7DB3-A808-0FCC-60552C6D626A}"/>
              </a:ext>
            </a:extLst>
          </p:cNvPr>
          <p:cNvSpPr txBox="1"/>
          <p:nvPr/>
        </p:nvSpPr>
        <p:spPr>
          <a:xfrm>
            <a:off x="4629070" y="23377424"/>
            <a:ext cx="1252843" cy="246221"/>
          </a:xfrm>
          <a:prstGeom prst="rect">
            <a:avLst/>
          </a:prstGeom>
          <a:noFill/>
        </p:spPr>
        <p:txBody>
          <a:bodyPr wrap="square">
            <a:spAutoFit/>
          </a:bodyPr>
          <a:lstStyle/>
          <a:p>
            <a:pPr algn="ctr"/>
            <a:r>
              <a:rPr kumimoji="1" lang="ja-JP" altLang="en-US" sz="1000" b="1" dirty="0"/>
              <a:t>イメージ画像入る</a:t>
            </a:r>
          </a:p>
        </p:txBody>
      </p:sp>
      <p:sp>
        <p:nvSpPr>
          <p:cNvPr id="42" name="テキスト ボックス 41">
            <a:extLst>
              <a:ext uri="{FF2B5EF4-FFF2-40B4-BE49-F238E27FC236}">
                <a16:creationId xmlns:a16="http://schemas.microsoft.com/office/drawing/2014/main" id="{597F7902-24A4-33A7-D0DE-5DE7B506D3CE}"/>
              </a:ext>
            </a:extLst>
          </p:cNvPr>
          <p:cNvSpPr txBox="1"/>
          <p:nvPr/>
        </p:nvSpPr>
        <p:spPr>
          <a:xfrm>
            <a:off x="213039" y="22344584"/>
            <a:ext cx="1030349" cy="230832"/>
          </a:xfrm>
          <a:prstGeom prst="rect">
            <a:avLst/>
          </a:prstGeom>
          <a:solidFill>
            <a:srgbClr val="FF0000"/>
          </a:solidFill>
        </p:spPr>
        <p:txBody>
          <a:bodyPr wrap="square" rtlCol="0">
            <a:spAutoFit/>
          </a:bodyPr>
          <a:lstStyle/>
          <a:p>
            <a:r>
              <a:rPr kumimoji="1" lang="ja-JP" altLang="en-US" sz="900" b="1" dirty="0">
                <a:solidFill>
                  <a:schemeClr val="bg1"/>
                </a:solidFill>
              </a:rPr>
              <a:t>新規コンテンツ</a:t>
            </a:r>
          </a:p>
        </p:txBody>
      </p:sp>
      <p:sp>
        <p:nvSpPr>
          <p:cNvPr id="43" name="正方形/長方形 42">
            <a:extLst>
              <a:ext uri="{FF2B5EF4-FFF2-40B4-BE49-F238E27FC236}">
                <a16:creationId xmlns:a16="http://schemas.microsoft.com/office/drawing/2014/main" id="{53B0143B-853D-680E-0239-1B37F507A74B}"/>
              </a:ext>
            </a:extLst>
          </p:cNvPr>
          <p:cNvSpPr/>
          <p:nvPr/>
        </p:nvSpPr>
        <p:spPr>
          <a:xfrm>
            <a:off x="242890" y="22558830"/>
            <a:ext cx="6346634" cy="3007724"/>
          </a:xfrm>
          <a:prstGeom prst="rect">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4" name="テキスト ボックス 43">
            <a:extLst>
              <a:ext uri="{FF2B5EF4-FFF2-40B4-BE49-F238E27FC236}">
                <a16:creationId xmlns:a16="http://schemas.microsoft.com/office/drawing/2014/main" id="{DF6D8EF2-D879-9B69-F31A-180F7098503E}"/>
              </a:ext>
            </a:extLst>
          </p:cNvPr>
          <p:cNvSpPr txBox="1"/>
          <p:nvPr/>
        </p:nvSpPr>
        <p:spPr>
          <a:xfrm>
            <a:off x="1090626" y="4989085"/>
            <a:ext cx="1215221" cy="584775"/>
          </a:xfrm>
          <a:prstGeom prst="rect">
            <a:avLst/>
          </a:prstGeom>
          <a:noFill/>
        </p:spPr>
        <p:txBody>
          <a:bodyPr wrap="square" rtlCol="0">
            <a:spAutoFit/>
          </a:bodyPr>
          <a:lstStyle/>
          <a:p>
            <a:r>
              <a:rPr lang="en-US" altLang="ja-JP" sz="800" dirty="0">
                <a:latin typeface="Proxima Nova"/>
              </a:rPr>
              <a:t>1. </a:t>
            </a:r>
            <a:r>
              <a:rPr lang="ja-JP" altLang="en-US" sz="800" dirty="0">
                <a:latin typeface="Proxima Nova"/>
              </a:rPr>
              <a:t>お近くの新日本補聴器グループの販売店で無料の聴力測定を予約してください。</a:t>
            </a:r>
          </a:p>
        </p:txBody>
      </p:sp>
      <p:sp>
        <p:nvSpPr>
          <p:cNvPr id="45" name="テキスト ボックス 44">
            <a:extLst>
              <a:ext uri="{FF2B5EF4-FFF2-40B4-BE49-F238E27FC236}">
                <a16:creationId xmlns:a16="http://schemas.microsoft.com/office/drawing/2014/main" id="{004287ED-B4A2-7A64-9025-B4B1B5738DE4}"/>
              </a:ext>
            </a:extLst>
          </p:cNvPr>
          <p:cNvSpPr txBox="1"/>
          <p:nvPr/>
        </p:nvSpPr>
        <p:spPr>
          <a:xfrm>
            <a:off x="2266116" y="4986503"/>
            <a:ext cx="1177474" cy="461665"/>
          </a:xfrm>
          <a:prstGeom prst="rect">
            <a:avLst/>
          </a:prstGeom>
          <a:noFill/>
        </p:spPr>
        <p:txBody>
          <a:bodyPr wrap="square" rtlCol="0">
            <a:spAutoFit/>
          </a:bodyPr>
          <a:lstStyle/>
          <a:p>
            <a:r>
              <a:rPr lang="en-US" altLang="ja-JP" sz="800" dirty="0">
                <a:latin typeface="Proxima Nova"/>
              </a:rPr>
              <a:t>2. </a:t>
            </a:r>
            <a:r>
              <a:rPr lang="ja-JP" altLang="en-US" sz="800" dirty="0">
                <a:latin typeface="Proxima Nova"/>
              </a:rPr>
              <a:t>最新の補聴器技術の機能と利点について学びましょう。</a:t>
            </a:r>
          </a:p>
        </p:txBody>
      </p:sp>
      <p:sp>
        <p:nvSpPr>
          <p:cNvPr id="46" name="テキスト ボックス 45">
            <a:extLst>
              <a:ext uri="{FF2B5EF4-FFF2-40B4-BE49-F238E27FC236}">
                <a16:creationId xmlns:a16="http://schemas.microsoft.com/office/drawing/2014/main" id="{26473CC9-91CD-D3BC-752A-17AE05DC0247}"/>
              </a:ext>
            </a:extLst>
          </p:cNvPr>
          <p:cNvSpPr txBox="1"/>
          <p:nvPr/>
        </p:nvSpPr>
        <p:spPr>
          <a:xfrm>
            <a:off x="3391902" y="4991719"/>
            <a:ext cx="1201726" cy="707886"/>
          </a:xfrm>
          <a:prstGeom prst="rect">
            <a:avLst/>
          </a:prstGeom>
          <a:noFill/>
        </p:spPr>
        <p:txBody>
          <a:bodyPr wrap="square" rtlCol="0">
            <a:spAutoFit/>
          </a:bodyPr>
          <a:lstStyle/>
          <a:p>
            <a:r>
              <a:rPr lang="en-US" altLang="ja-JP" sz="800" dirty="0">
                <a:latin typeface="Proxima Nova"/>
              </a:rPr>
              <a:t>3.</a:t>
            </a:r>
            <a:r>
              <a:rPr lang="ja-JP" altLang="en-US" sz="800" dirty="0">
                <a:solidFill>
                  <a:srgbClr val="FF0000"/>
                </a:solidFill>
                <a:latin typeface="Proxima Nova"/>
              </a:rPr>
              <a:t>補聴器購入代金の支払い計画</a:t>
            </a:r>
            <a:r>
              <a:rPr lang="ja-JP" altLang="en-US" sz="800" dirty="0">
                <a:latin typeface="Proxima Nova"/>
              </a:rPr>
              <a:t>と補助金制度について学びましょう。</a:t>
            </a:r>
          </a:p>
          <a:p>
            <a:br>
              <a:rPr lang="ja-JP" altLang="en-US" sz="800" dirty="0"/>
            </a:br>
            <a:endParaRPr lang="ja-JP" altLang="en-US" sz="800" dirty="0">
              <a:solidFill>
                <a:srgbClr val="49443D"/>
              </a:solidFill>
              <a:latin typeface="Proxima Nova"/>
            </a:endParaRPr>
          </a:p>
        </p:txBody>
      </p:sp>
      <p:sp>
        <p:nvSpPr>
          <p:cNvPr id="47" name="テキスト ボックス 46">
            <a:extLst>
              <a:ext uri="{FF2B5EF4-FFF2-40B4-BE49-F238E27FC236}">
                <a16:creationId xmlns:a16="http://schemas.microsoft.com/office/drawing/2014/main" id="{28EBA517-4927-0BC5-29EF-9F91B9EC4519}"/>
              </a:ext>
            </a:extLst>
          </p:cNvPr>
          <p:cNvSpPr txBox="1"/>
          <p:nvPr/>
        </p:nvSpPr>
        <p:spPr>
          <a:xfrm>
            <a:off x="4593629" y="4986503"/>
            <a:ext cx="1299597" cy="338554"/>
          </a:xfrm>
          <a:prstGeom prst="rect">
            <a:avLst/>
          </a:prstGeom>
          <a:noFill/>
        </p:spPr>
        <p:txBody>
          <a:bodyPr wrap="square" rtlCol="0">
            <a:spAutoFit/>
          </a:bodyPr>
          <a:lstStyle/>
          <a:p>
            <a:r>
              <a:rPr lang="en-US" altLang="ja-JP" sz="800" dirty="0">
                <a:latin typeface="Proxima Nova"/>
              </a:rPr>
              <a:t>4.</a:t>
            </a:r>
            <a:r>
              <a:rPr lang="ja-JP" altLang="en-US" sz="800" dirty="0">
                <a:effectLst/>
                <a:latin typeface="Meiryo UI" panose="020B0604030504040204" pitchFamily="50" charset="-128"/>
                <a:ea typeface="Meiryo UI" panose="020B0604030504040204" pitchFamily="50" charset="-128"/>
              </a:rPr>
              <a:t>無料で最新の補聴器を</a:t>
            </a:r>
            <a:r>
              <a:rPr lang="en-US" altLang="ja-JP" sz="800" dirty="0">
                <a:effectLst/>
                <a:latin typeface="Meiryo UI" panose="020B0604030504040204" pitchFamily="50" charset="-128"/>
                <a:ea typeface="Meiryo UI" panose="020B0604030504040204" pitchFamily="50" charset="-128"/>
              </a:rPr>
              <a:t>2</a:t>
            </a:r>
            <a:r>
              <a:rPr lang="ja-JP" altLang="en-US" sz="800" dirty="0">
                <a:effectLst/>
                <a:latin typeface="Meiryo UI" panose="020B0604030504040204" pitchFamily="50" charset="-128"/>
                <a:ea typeface="Meiryo UI" panose="020B0604030504040204" pitchFamily="50" charset="-128"/>
              </a:rPr>
              <a:t>週間お試しいただけます</a:t>
            </a:r>
            <a:endParaRPr lang="ja-JP" altLang="en-US" sz="800" dirty="0">
              <a:latin typeface="Proxima Nova"/>
            </a:endParaRPr>
          </a:p>
        </p:txBody>
      </p:sp>
      <p:pic>
        <p:nvPicPr>
          <p:cNvPr id="48" name="Picture 2" descr="画像はグループで話している人々を示しています">
            <a:extLst>
              <a:ext uri="{FF2B5EF4-FFF2-40B4-BE49-F238E27FC236}">
                <a16:creationId xmlns:a16="http://schemas.microsoft.com/office/drawing/2014/main" id="{DAD49169-3D42-39A4-59DA-2AC8785103F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4093" y="6882056"/>
            <a:ext cx="887730" cy="887730"/>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4" descr="画像は携帯電話を見ている男性を示しています">
            <a:extLst>
              <a:ext uri="{FF2B5EF4-FFF2-40B4-BE49-F238E27FC236}">
                <a16:creationId xmlns:a16="http://schemas.microsoft.com/office/drawing/2014/main" id="{681F38E6-5B69-3830-E461-C6C6B813A92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81153" y="6854683"/>
            <a:ext cx="916114" cy="916114"/>
          </a:xfrm>
          <a:prstGeom prst="rect">
            <a:avLst/>
          </a:prstGeom>
          <a:noFill/>
          <a:extLst>
            <a:ext uri="{909E8E84-426E-40DD-AFC4-6F175D3DCCD1}">
              <a14:hiddenFill xmlns:a14="http://schemas.microsoft.com/office/drawing/2010/main">
                <a:solidFill>
                  <a:srgbClr val="FFFFFF"/>
                </a:solidFill>
              </a14:hiddenFill>
            </a:ext>
          </a:extLst>
        </p:spPr>
      </p:pic>
      <p:pic>
        <p:nvPicPr>
          <p:cNvPr id="51" name="Picture 6" descr="画像は女性が耳で手を握っていることを示しています">
            <a:extLst>
              <a:ext uri="{FF2B5EF4-FFF2-40B4-BE49-F238E27FC236}">
                <a16:creationId xmlns:a16="http://schemas.microsoft.com/office/drawing/2014/main" id="{D929222C-7BA6-E75B-95C1-7663086BCFD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40950" y="6837742"/>
            <a:ext cx="1010155" cy="1010155"/>
          </a:xfrm>
          <a:prstGeom prst="rect">
            <a:avLst/>
          </a:prstGeom>
          <a:noFill/>
          <a:extLst>
            <a:ext uri="{909E8E84-426E-40DD-AFC4-6F175D3DCCD1}">
              <a14:hiddenFill xmlns:a14="http://schemas.microsoft.com/office/drawing/2010/main">
                <a:solidFill>
                  <a:srgbClr val="FFFFFF"/>
                </a:solidFill>
              </a14:hiddenFill>
            </a:ext>
          </a:extLst>
        </p:spPr>
      </p:pic>
      <p:pic>
        <p:nvPicPr>
          <p:cNvPr id="52" name="Picture 8" descr="画像は音を見つけようと奮闘している女性を示している">
            <a:extLst>
              <a:ext uri="{FF2B5EF4-FFF2-40B4-BE49-F238E27FC236}">
                <a16:creationId xmlns:a16="http://schemas.microsoft.com/office/drawing/2014/main" id="{9883E344-085D-E1F9-65B3-7681C36091B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8289" y="7847896"/>
            <a:ext cx="954786" cy="954786"/>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10" descr="画像は耳鳴りに苦しむ女性を示しています">
            <a:extLst>
              <a:ext uri="{FF2B5EF4-FFF2-40B4-BE49-F238E27FC236}">
                <a16:creationId xmlns:a16="http://schemas.microsoft.com/office/drawing/2014/main" id="{0C9A0BC3-61D2-1799-290A-3ECE4F69A5DB}"/>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72125" y="7847896"/>
            <a:ext cx="954786" cy="954786"/>
          </a:xfrm>
          <a:prstGeom prst="rect">
            <a:avLst/>
          </a:prstGeom>
          <a:noFill/>
          <a:extLst>
            <a:ext uri="{909E8E84-426E-40DD-AFC4-6F175D3DCCD1}">
              <a14:hiddenFill xmlns:a14="http://schemas.microsoft.com/office/drawing/2010/main">
                <a:solidFill>
                  <a:srgbClr val="FFFFFF"/>
                </a:solidFill>
              </a14:hiddenFill>
            </a:ext>
          </a:extLst>
        </p:spPr>
      </p:pic>
      <p:pic>
        <p:nvPicPr>
          <p:cNvPr id="1035" name="Picture 12" descr="画像はテレビを見ているカップルを示しています">
            <a:extLst>
              <a:ext uri="{FF2B5EF4-FFF2-40B4-BE49-F238E27FC236}">
                <a16:creationId xmlns:a16="http://schemas.microsoft.com/office/drawing/2014/main" id="{BBD5FB17-E2F4-16FD-7CDC-353BE554408D}"/>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23321" y="7906920"/>
            <a:ext cx="954786" cy="954786"/>
          </a:xfrm>
          <a:prstGeom prst="rect">
            <a:avLst/>
          </a:prstGeom>
          <a:noFill/>
          <a:extLst>
            <a:ext uri="{909E8E84-426E-40DD-AFC4-6F175D3DCCD1}">
              <a14:hiddenFill xmlns:a14="http://schemas.microsoft.com/office/drawing/2010/main">
                <a:solidFill>
                  <a:srgbClr val="FFFFFF"/>
                </a:solidFill>
              </a14:hiddenFill>
            </a:ext>
          </a:extLst>
        </p:spPr>
      </p:pic>
      <p:sp>
        <p:nvSpPr>
          <p:cNvPr id="1041" name="テキスト ボックス 1040">
            <a:extLst>
              <a:ext uri="{FF2B5EF4-FFF2-40B4-BE49-F238E27FC236}">
                <a16:creationId xmlns:a16="http://schemas.microsoft.com/office/drawing/2014/main" id="{6FA12D5C-FFBB-17D8-4912-13F09524686C}"/>
              </a:ext>
            </a:extLst>
          </p:cNvPr>
          <p:cNvSpPr txBox="1"/>
          <p:nvPr/>
        </p:nvSpPr>
        <p:spPr>
          <a:xfrm>
            <a:off x="1279151" y="6852138"/>
            <a:ext cx="1095906" cy="338554"/>
          </a:xfrm>
          <a:prstGeom prst="rect">
            <a:avLst/>
          </a:prstGeom>
          <a:noFill/>
        </p:spPr>
        <p:txBody>
          <a:bodyPr wrap="square">
            <a:spAutoFit/>
          </a:bodyPr>
          <a:lstStyle/>
          <a:p>
            <a:r>
              <a:rPr lang="en-US" altLang="ja-JP" sz="800" b="1" dirty="0">
                <a:solidFill>
                  <a:srgbClr val="49443D"/>
                </a:solidFill>
                <a:latin typeface="Proxima Nova"/>
              </a:rPr>
              <a:t>1. </a:t>
            </a:r>
            <a:r>
              <a:rPr lang="ja-JP" altLang="en-US" sz="800" b="1" dirty="0">
                <a:solidFill>
                  <a:srgbClr val="49443D"/>
                </a:solidFill>
                <a:latin typeface="Proxima Nova"/>
              </a:rPr>
              <a:t>会話についていくのが難しい</a:t>
            </a:r>
            <a:endParaRPr lang="ja-JP" altLang="en-US" sz="800" dirty="0"/>
          </a:p>
        </p:txBody>
      </p:sp>
      <p:sp>
        <p:nvSpPr>
          <p:cNvPr id="1042" name="テキスト ボックス 1041">
            <a:extLst>
              <a:ext uri="{FF2B5EF4-FFF2-40B4-BE49-F238E27FC236}">
                <a16:creationId xmlns:a16="http://schemas.microsoft.com/office/drawing/2014/main" id="{C5EC3412-F8FC-F383-69CB-E5AA22268EAA}"/>
              </a:ext>
            </a:extLst>
          </p:cNvPr>
          <p:cNvSpPr txBox="1"/>
          <p:nvPr/>
        </p:nvSpPr>
        <p:spPr>
          <a:xfrm>
            <a:off x="3215489" y="6852138"/>
            <a:ext cx="1083449" cy="338554"/>
          </a:xfrm>
          <a:prstGeom prst="rect">
            <a:avLst/>
          </a:prstGeom>
          <a:noFill/>
        </p:spPr>
        <p:txBody>
          <a:bodyPr wrap="square">
            <a:spAutoFit/>
          </a:bodyPr>
          <a:lstStyle/>
          <a:p>
            <a:r>
              <a:rPr lang="ja-JP" altLang="en-US" sz="800" b="1" dirty="0"/>
              <a:t>2. 電話での会話が不明瞭</a:t>
            </a:r>
          </a:p>
        </p:txBody>
      </p:sp>
      <p:sp>
        <p:nvSpPr>
          <p:cNvPr id="1043" name="テキスト ボックス 1042">
            <a:extLst>
              <a:ext uri="{FF2B5EF4-FFF2-40B4-BE49-F238E27FC236}">
                <a16:creationId xmlns:a16="http://schemas.microsoft.com/office/drawing/2014/main" id="{AEADD230-8B9D-08F0-C3E2-75EFAD8EE4D6}"/>
              </a:ext>
            </a:extLst>
          </p:cNvPr>
          <p:cNvSpPr txBox="1"/>
          <p:nvPr/>
        </p:nvSpPr>
        <p:spPr>
          <a:xfrm>
            <a:off x="5088499" y="6822733"/>
            <a:ext cx="1371866" cy="338554"/>
          </a:xfrm>
          <a:prstGeom prst="rect">
            <a:avLst/>
          </a:prstGeom>
          <a:noFill/>
        </p:spPr>
        <p:txBody>
          <a:bodyPr wrap="square">
            <a:spAutoFit/>
          </a:bodyPr>
          <a:lstStyle/>
          <a:p>
            <a:r>
              <a:rPr lang="ja-JP" altLang="en-US" sz="800" b="1" dirty="0"/>
              <a:t>3. 人々がぶつぶつ言っているように見える</a:t>
            </a:r>
          </a:p>
        </p:txBody>
      </p:sp>
      <p:sp>
        <p:nvSpPr>
          <p:cNvPr id="1044" name="テキスト ボックス 1043">
            <a:extLst>
              <a:ext uri="{FF2B5EF4-FFF2-40B4-BE49-F238E27FC236}">
                <a16:creationId xmlns:a16="http://schemas.microsoft.com/office/drawing/2014/main" id="{68592F17-81BB-76AE-CA09-AD96AC304D54}"/>
              </a:ext>
            </a:extLst>
          </p:cNvPr>
          <p:cNvSpPr txBox="1"/>
          <p:nvPr/>
        </p:nvSpPr>
        <p:spPr>
          <a:xfrm>
            <a:off x="1290404" y="7873607"/>
            <a:ext cx="1084653" cy="338554"/>
          </a:xfrm>
          <a:prstGeom prst="rect">
            <a:avLst/>
          </a:prstGeom>
          <a:noFill/>
        </p:spPr>
        <p:txBody>
          <a:bodyPr wrap="square">
            <a:spAutoFit/>
          </a:bodyPr>
          <a:lstStyle/>
          <a:p>
            <a:r>
              <a:rPr lang="en-US" altLang="ja-JP" sz="800" b="1" dirty="0">
                <a:latin typeface="Proxima Nova"/>
              </a:rPr>
              <a:t>4.</a:t>
            </a:r>
            <a:r>
              <a:rPr lang="ja-JP" altLang="en-US" sz="800" b="1" dirty="0">
                <a:latin typeface="Proxima Nova"/>
              </a:rPr>
              <a:t>音のする方向が分からない</a:t>
            </a:r>
            <a:endParaRPr lang="ja-JP" altLang="en-US" sz="800" dirty="0"/>
          </a:p>
        </p:txBody>
      </p:sp>
      <p:sp>
        <p:nvSpPr>
          <p:cNvPr id="1045" name="テキスト ボックス 1044">
            <a:extLst>
              <a:ext uri="{FF2B5EF4-FFF2-40B4-BE49-F238E27FC236}">
                <a16:creationId xmlns:a16="http://schemas.microsoft.com/office/drawing/2014/main" id="{883CD91E-26F2-1190-1D79-CCC97CD32B98}"/>
              </a:ext>
            </a:extLst>
          </p:cNvPr>
          <p:cNvSpPr txBox="1"/>
          <p:nvPr/>
        </p:nvSpPr>
        <p:spPr>
          <a:xfrm>
            <a:off x="3227154" y="7877543"/>
            <a:ext cx="998220" cy="215444"/>
          </a:xfrm>
          <a:prstGeom prst="rect">
            <a:avLst/>
          </a:prstGeom>
          <a:noFill/>
        </p:spPr>
        <p:txBody>
          <a:bodyPr wrap="square">
            <a:spAutoFit/>
          </a:bodyPr>
          <a:lstStyle/>
          <a:p>
            <a:r>
              <a:rPr lang="en-US" altLang="ja-JP" sz="800" b="1" dirty="0">
                <a:solidFill>
                  <a:srgbClr val="49443D"/>
                </a:solidFill>
                <a:latin typeface="Proxima Nova"/>
              </a:rPr>
              <a:t>5. </a:t>
            </a:r>
            <a:r>
              <a:rPr lang="ja-JP" altLang="en-US" sz="800" b="1" dirty="0">
                <a:solidFill>
                  <a:srgbClr val="49443D"/>
                </a:solidFill>
                <a:latin typeface="Proxima Nova"/>
              </a:rPr>
              <a:t>耳鳴りがする</a:t>
            </a:r>
            <a:endParaRPr lang="ja-JP" altLang="en-US" sz="800" dirty="0"/>
          </a:p>
        </p:txBody>
      </p:sp>
      <p:sp>
        <p:nvSpPr>
          <p:cNvPr id="1046" name="テキスト ボックス 1045">
            <a:extLst>
              <a:ext uri="{FF2B5EF4-FFF2-40B4-BE49-F238E27FC236}">
                <a16:creationId xmlns:a16="http://schemas.microsoft.com/office/drawing/2014/main" id="{2719A20A-0DE3-AF44-41B4-C345B6A349B8}"/>
              </a:ext>
            </a:extLst>
          </p:cNvPr>
          <p:cNvSpPr txBox="1"/>
          <p:nvPr/>
        </p:nvSpPr>
        <p:spPr>
          <a:xfrm>
            <a:off x="5165577" y="7858926"/>
            <a:ext cx="1032379" cy="338554"/>
          </a:xfrm>
          <a:prstGeom prst="rect">
            <a:avLst/>
          </a:prstGeom>
          <a:noFill/>
        </p:spPr>
        <p:txBody>
          <a:bodyPr wrap="square">
            <a:spAutoFit/>
          </a:bodyPr>
          <a:lstStyle/>
          <a:p>
            <a:r>
              <a:rPr lang="en-US" altLang="ja-JP" sz="800" b="1" dirty="0">
                <a:solidFill>
                  <a:srgbClr val="49443D"/>
                </a:solidFill>
                <a:latin typeface="Proxima Nova"/>
              </a:rPr>
              <a:t>6. </a:t>
            </a:r>
            <a:r>
              <a:rPr lang="ja-JP" altLang="en-US" sz="800" b="1" dirty="0">
                <a:solidFill>
                  <a:srgbClr val="49443D"/>
                </a:solidFill>
                <a:latin typeface="Proxima Nova"/>
              </a:rPr>
              <a:t>テレビの音量を上げすぎる</a:t>
            </a:r>
            <a:endParaRPr lang="ja-JP" altLang="en-US" sz="800" dirty="0"/>
          </a:p>
        </p:txBody>
      </p:sp>
      <p:sp>
        <p:nvSpPr>
          <p:cNvPr id="1047" name="テキスト ボックス 1046">
            <a:extLst>
              <a:ext uri="{FF2B5EF4-FFF2-40B4-BE49-F238E27FC236}">
                <a16:creationId xmlns:a16="http://schemas.microsoft.com/office/drawing/2014/main" id="{1074A9CF-C47A-202F-3566-3C078A91907A}"/>
              </a:ext>
            </a:extLst>
          </p:cNvPr>
          <p:cNvSpPr txBox="1"/>
          <p:nvPr/>
        </p:nvSpPr>
        <p:spPr>
          <a:xfrm>
            <a:off x="1259882" y="7156884"/>
            <a:ext cx="1147757" cy="584775"/>
          </a:xfrm>
          <a:prstGeom prst="rect">
            <a:avLst/>
          </a:prstGeom>
          <a:noFill/>
        </p:spPr>
        <p:txBody>
          <a:bodyPr wrap="square" rtlCol="0">
            <a:spAutoFit/>
          </a:bodyPr>
          <a:lstStyle/>
          <a:p>
            <a:r>
              <a:rPr lang="en-US" altLang="ja-JP" sz="800" dirty="0">
                <a:solidFill>
                  <a:srgbClr val="49443D"/>
                </a:solidFill>
                <a:latin typeface="Proxima Nova"/>
              </a:rPr>
              <a:t>2 </a:t>
            </a:r>
            <a:r>
              <a:rPr lang="ja-JP" altLang="en-US" sz="800" dirty="0">
                <a:solidFill>
                  <a:srgbClr val="49443D"/>
                </a:solidFill>
                <a:latin typeface="Proxima Nova"/>
              </a:rPr>
              <a:t>人以上の会話、または周囲に騒音がある状況での会話についていけない。</a:t>
            </a:r>
            <a:endParaRPr kumimoji="1" lang="ja-JP" altLang="en-US" sz="800" dirty="0"/>
          </a:p>
        </p:txBody>
      </p:sp>
      <p:sp>
        <p:nvSpPr>
          <p:cNvPr id="1048" name="テキスト ボックス 1047">
            <a:extLst>
              <a:ext uri="{FF2B5EF4-FFF2-40B4-BE49-F238E27FC236}">
                <a16:creationId xmlns:a16="http://schemas.microsoft.com/office/drawing/2014/main" id="{F52B9659-9584-A1F8-0291-82D96CECBE13}"/>
              </a:ext>
            </a:extLst>
          </p:cNvPr>
          <p:cNvSpPr txBox="1"/>
          <p:nvPr/>
        </p:nvSpPr>
        <p:spPr>
          <a:xfrm>
            <a:off x="1290404" y="8151698"/>
            <a:ext cx="1147757" cy="461665"/>
          </a:xfrm>
          <a:prstGeom prst="rect">
            <a:avLst/>
          </a:prstGeom>
          <a:noFill/>
        </p:spPr>
        <p:txBody>
          <a:bodyPr wrap="square" rtlCol="0">
            <a:spAutoFit/>
          </a:bodyPr>
          <a:lstStyle/>
          <a:p>
            <a:r>
              <a:rPr lang="ja-JP" altLang="en-US" sz="800" dirty="0">
                <a:solidFill>
                  <a:srgbClr val="49443D"/>
                </a:solidFill>
                <a:latin typeface="Proxima Nova"/>
              </a:rPr>
              <a:t>音がどの方向から届いているかを特定するのが難しい。</a:t>
            </a:r>
            <a:endParaRPr kumimoji="1" lang="ja-JP" altLang="en-US" sz="800" dirty="0"/>
          </a:p>
        </p:txBody>
      </p:sp>
      <p:sp>
        <p:nvSpPr>
          <p:cNvPr id="1049" name="テキスト ボックス 1048">
            <a:extLst>
              <a:ext uri="{FF2B5EF4-FFF2-40B4-BE49-F238E27FC236}">
                <a16:creationId xmlns:a16="http://schemas.microsoft.com/office/drawing/2014/main" id="{AA0C9190-55A7-4394-FECE-A93164827C26}"/>
              </a:ext>
            </a:extLst>
          </p:cNvPr>
          <p:cNvSpPr txBox="1"/>
          <p:nvPr/>
        </p:nvSpPr>
        <p:spPr>
          <a:xfrm>
            <a:off x="3231185" y="7114063"/>
            <a:ext cx="1147757" cy="584775"/>
          </a:xfrm>
          <a:prstGeom prst="rect">
            <a:avLst/>
          </a:prstGeom>
          <a:noFill/>
        </p:spPr>
        <p:txBody>
          <a:bodyPr wrap="square" rtlCol="0">
            <a:spAutoFit/>
          </a:bodyPr>
          <a:lstStyle/>
          <a:p>
            <a:r>
              <a:rPr lang="ja-JP" altLang="en-US" sz="800" dirty="0">
                <a:solidFill>
                  <a:srgbClr val="49443D"/>
                </a:solidFill>
                <a:latin typeface="Proxima Nova"/>
              </a:rPr>
              <a:t>静かな環境や騒がしい環境に関わらず、電話の会話についていくのが難しい。</a:t>
            </a:r>
          </a:p>
        </p:txBody>
      </p:sp>
      <p:sp>
        <p:nvSpPr>
          <p:cNvPr id="1050" name="テキスト ボックス 1049">
            <a:extLst>
              <a:ext uri="{FF2B5EF4-FFF2-40B4-BE49-F238E27FC236}">
                <a16:creationId xmlns:a16="http://schemas.microsoft.com/office/drawing/2014/main" id="{E70AE57C-4AC1-A229-5911-40EA4086079D}"/>
              </a:ext>
            </a:extLst>
          </p:cNvPr>
          <p:cNvSpPr txBox="1"/>
          <p:nvPr/>
        </p:nvSpPr>
        <p:spPr>
          <a:xfrm>
            <a:off x="3270755" y="8098516"/>
            <a:ext cx="1147757" cy="584775"/>
          </a:xfrm>
          <a:prstGeom prst="rect">
            <a:avLst/>
          </a:prstGeom>
          <a:noFill/>
        </p:spPr>
        <p:txBody>
          <a:bodyPr wrap="square" rtlCol="0">
            <a:spAutoFit/>
          </a:bodyPr>
          <a:lstStyle/>
          <a:p>
            <a:r>
              <a:rPr lang="ja-JP" altLang="en-US" sz="800" dirty="0">
                <a:solidFill>
                  <a:srgbClr val="49443D"/>
                </a:solidFill>
                <a:latin typeface="Proxima Nova"/>
              </a:rPr>
              <a:t>耳の中で呼び出しベルのような音、ブザーのような音が聞こえる。</a:t>
            </a:r>
            <a:endParaRPr kumimoji="1" lang="ja-JP" altLang="en-US" sz="800" dirty="0"/>
          </a:p>
        </p:txBody>
      </p:sp>
      <p:sp>
        <p:nvSpPr>
          <p:cNvPr id="1051" name="テキスト ボックス 1050">
            <a:extLst>
              <a:ext uri="{FF2B5EF4-FFF2-40B4-BE49-F238E27FC236}">
                <a16:creationId xmlns:a16="http://schemas.microsoft.com/office/drawing/2014/main" id="{34053989-AF17-0248-6D3E-8F883BEC10C2}"/>
              </a:ext>
            </a:extLst>
          </p:cNvPr>
          <p:cNvSpPr txBox="1"/>
          <p:nvPr/>
        </p:nvSpPr>
        <p:spPr>
          <a:xfrm>
            <a:off x="5201247" y="7066602"/>
            <a:ext cx="1259118" cy="707886"/>
          </a:xfrm>
          <a:prstGeom prst="rect">
            <a:avLst/>
          </a:prstGeom>
          <a:noFill/>
        </p:spPr>
        <p:txBody>
          <a:bodyPr wrap="square" rtlCol="0">
            <a:spAutoFit/>
          </a:bodyPr>
          <a:lstStyle/>
          <a:p>
            <a:r>
              <a:rPr lang="ja-JP" altLang="en-US" sz="800" dirty="0">
                <a:solidFill>
                  <a:srgbClr val="49443D"/>
                </a:solidFill>
                <a:latin typeface="Proxima Nova"/>
              </a:rPr>
              <a:t>話をしている相手がぶつぶつ言っているように聞こえ、同じ言葉を繰り返してもらうことが多い。</a:t>
            </a:r>
            <a:endParaRPr kumimoji="1" lang="ja-JP" altLang="en-US" sz="800" dirty="0"/>
          </a:p>
        </p:txBody>
      </p:sp>
      <p:sp>
        <p:nvSpPr>
          <p:cNvPr id="1052" name="テキスト ボックス 1051">
            <a:extLst>
              <a:ext uri="{FF2B5EF4-FFF2-40B4-BE49-F238E27FC236}">
                <a16:creationId xmlns:a16="http://schemas.microsoft.com/office/drawing/2014/main" id="{452E29F4-4678-8F2E-2E86-3A1DAAE6BF89}"/>
              </a:ext>
            </a:extLst>
          </p:cNvPr>
          <p:cNvSpPr txBox="1"/>
          <p:nvPr/>
        </p:nvSpPr>
        <p:spPr>
          <a:xfrm>
            <a:off x="5251105" y="8151698"/>
            <a:ext cx="1147757" cy="584775"/>
          </a:xfrm>
          <a:prstGeom prst="rect">
            <a:avLst/>
          </a:prstGeom>
          <a:noFill/>
        </p:spPr>
        <p:txBody>
          <a:bodyPr wrap="square" rtlCol="0">
            <a:spAutoFit/>
          </a:bodyPr>
          <a:lstStyle/>
          <a:p>
            <a:r>
              <a:rPr lang="ja-JP" altLang="en-US" sz="800" dirty="0">
                <a:latin typeface="Proxima Nova"/>
              </a:rPr>
              <a:t>テレビやラジオの音量が大きいと周囲の人に指摘されることがありませんか？</a:t>
            </a:r>
            <a:endParaRPr kumimoji="1" lang="ja-JP" altLang="en-US" sz="800" dirty="0"/>
          </a:p>
        </p:txBody>
      </p:sp>
      <p:sp>
        <p:nvSpPr>
          <p:cNvPr id="1053" name="テキスト ボックス 1052">
            <a:extLst>
              <a:ext uri="{FF2B5EF4-FFF2-40B4-BE49-F238E27FC236}">
                <a16:creationId xmlns:a16="http://schemas.microsoft.com/office/drawing/2014/main" id="{18AB2610-3F77-7973-339D-48DF03F841EE}"/>
              </a:ext>
            </a:extLst>
          </p:cNvPr>
          <p:cNvSpPr txBox="1"/>
          <p:nvPr/>
        </p:nvSpPr>
        <p:spPr>
          <a:xfrm>
            <a:off x="519708" y="7128755"/>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1054" name="テキスト ボックス 1053">
            <a:extLst>
              <a:ext uri="{FF2B5EF4-FFF2-40B4-BE49-F238E27FC236}">
                <a16:creationId xmlns:a16="http://schemas.microsoft.com/office/drawing/2014/main" id="{6F890107-F03D-9688-A021-71CCA3D1D8B8}"/>
              </a:ext>
            </a:extLst>
          </p:cNvPr>
          <p:cNvSpPr txBox="1"/>
          <p:nvPr/>
        </p:nvSpPr>
        <p:spPr>
          <a:xfrm>
            <a:off x="2477346" y="7141111"/>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1072" name="テキスト ボックス 1071">
            <a:extLst>
              <a:ext uri="{FF2B5EF4-FFF2-40B4-BE49-F238E27FC236}">
                <a16:creationId xmlns:a16="http://schemas.microsoft.com/office/drawing/2014/main" id="{8BB51963-C734-4A84-DE80-4669D4141795}"/>
              </a:ext>
            </a:extLst>
          </p:cNvPr>
          <p:cNvSpPr txBox="1"/>
          <p:nvPr/>
        </p:nvSpPr>
        <p:spPr>
          <a:xfrm>
            <a:off x="4390862" y="7189043"/>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1073" name="テキスト ボックス 1072">
            <a:extLst>
              <a:ext uri="{FF2B5EF4-FFF2-40B4-BE49-F238E27FC236}">
                <a16:creationId xmlns:a16="http://schemas.microsoft.com/office/drawing/2014/main" id="{16ABF058-28AA-CB9A-9E3D-DBC7DBFEBB59}"/>
              </a:ext>
            </a:extLst>
          </p:cNvPr>
          <p:cNvSpPr txBox="1"/>
          <p:nvPr/>
        </p:nvSpPr>
        <p:spPr>
          <a:xfrm>
            <a:off x="479903" y="8169477"/>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1074" name="テキスト ボックス 1073">
            <a:extLst>
              <a:ext uri="{FF2B5EF4-FFF2-40B4-BE49-F238E27FC236}">
                <a16:creationId xmlns:a16="http://schemas.microsoft.com/office/drawing/2014/main" id="{B8267108-541C-A5E0-E877-05C688F95832}"/>
              </a:ext>
            </a:extLst>
          </p:cNvPr>
          <p:cNvSpPr txBox="1"/>
          <p:nvPr/>
        </p:nvSpPr>
        <p:spPr>
          <a:xfrm>
            <a:off x="2500883" y="8164722"/>
            <a:ext cx="749808" cy="215444"/>
          </a:xfrm>
          <a:prstGeom prst="rect">
            <a:avLst/>
          </a:prstGeom>
          <a:solidFill>
            <a:schemeClr val="bg1"/>
          </a:solidFill>
        </p:spPr>
        <p:txBody>
          <a:bodyPr wrap="square" rtlCol="0">
            <a:spAutoFit/>
          </a:bodyPr>
          <a:lstStyle/>
          <a:p>
            <a:r>
              <a:rPr kumimoji="1" lang="ja-JP" altLang="en-US" sz="800" dirty="0"/>
              <a:t>ダミー写真</a:t>
            </a:r>
          </a:p>
        </p:txBody>
      </p:sp>
      <p:sp>
        <p:nvSpPr>
          <p:cNvPr id="1077" name="テキスト ボックス 1076">
            <a:extLst>
              <a:ext uri="{FF2B5EF4-FFF2-40B4-BE49-F238E27FC236}">
                <a16:creationId xmlns:a16="http://schemas.microsoft.com/office/drawing/2014/main" id="{5EC7D413-F09E-7498-2F2A-13C236DAE60F}"/>
              </a:ext>
            </a:extLst>
          </p:cNvPr>
          <p:cNvSpPr txBox="1"/>
          <p:nvPr/>
        </p:nvSpPr>
        <p:spPr>
          <a:xfrm>
            <a:off x="4425810" y="8175480"/>
            <a:ext cx="749808" cy="215444"/>
          </a:xfrm>
          <a:prstGeom prst="rect">
            <a:avLst/>
          </a:prstGeom>
          <a:solidFill>
            <a:schemeClr val="bg1"/>
          </a:solidFill>
        </p:spPr>
        <p:txBody>
          <a:bodyPr wrap="square" rtlCol="0">
            <a:spAutoFit/>
          </a:bodyPr>
          <a:lstStyle/>
          <a:p>
            <a:r>
              <a:rPr kumimoji="1" lang="ja-JP" altLang="en-US" sz="800" dirty="0"/>
              <a:t>ダミー写真</a:t>
            </a:r>
          </a:p>
        </p:txBody>
      </p:sp>
    </p:spTree>
    <p:extLst>
      <p:ext uri="{BB962C8B-B14F-4D97-AF65-F5344CB8AC3E}">
        <p14:creationId xmlns:p14="http://schemas.microsoft.com/office/powerpoint/2010/main" val="661499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37184E22-3511-BA96-E784-72A94FC0EBFA}"/>
              </a:ext>
            </a:extLst>
          </p:cNvPr>
          <p:cNvSpPr/>
          <p:nvPr/>
        </p:nvSpPr>
        <p:spPr>
          <a:xfrm>
            <a:off x="249120" y="933751"/>
            <a:ext cx="6359149" cy="24962057"/>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63" name="正方形/長方形 2062">
            <a:extLst>
              <a:ext uri="{FF2B5EF4-FFF2-40B4-BE49-F238E27FC236}">
                <a16:creationId xmlns:a16="http://schemas.microsoft.com/office/drawing/2014/main" id="{177E7B3C-355D-77F0-C6F8-2FB77D87C466}"/>
              </a:ext>
            </a:extLst>
          </p:cNvPr>
          <p:cNvSpPr/>
          <p:nvPr/>
        </p:nvSpPr>
        <p:spPr>
          <a:xfrm>
            <a:off x="242891" y="1671359"/>
            <a:ext cx="6365378" cy="238286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2064" name="テキスト ボックス 2063">
            <a:extLst>
              <a:ext uri="{FF2B5EF4-FFF2-40B4-BE49-F238E27FC236}">
                <a16:creationId xmlns:a16="http://schemas.microsoft.com/office/drawing/2014/main" id="{A2CEF5A9-367A-9CE0-C8FE-A81F6817D6BD}"/>
              </a:ext>
            </a:extLst>
          </p:cNvPr>
          <p:cNvSpPr txBox="1"/>
          <p:nvPr/>
        </p:nvSpPr>
        <p:spPr>
          <a:xfrm>
            <a:off x="830522" y="1767858"/>
            <a:ext cx="5064862" cy="400110"/>
          </a:xfrm>
          <a:prstGeom prst="rect">
            <a:avLst/>
          </a:prstGeom>
          <a:noFill/>
        </p:spPr>
        <p:txBody>
          <a:bodyPr wrap="square">
            <a:spAutoFit/>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2000" b="1" kern="100" dirty="0">
                <a:latin typeface="+mn-ea"/>
                <a:cs typeface="Times New Roman" panose="02020603050405020304" pitchFamily="18" charset="0"/>
              </a:rPr>
              <a:t>自宅で補聴器を試してみる</a:t>
            </a:r>
            <a:endParaRPr lang="en-US" altLang="ja-JP" sz="2000" b="1" kern="100" dirty="0">
              <a:effectLst/>
              <a:latin typeface="+mn-ea"/>
              <a:ea typeface="+mn-ea"/>
            </a:endParaRPr>
          </a:p>
        </p:txBody>
      </p:sp>
      <p:sp>
        <p:nvSpPr>
          <p:cNvPr id="2065" name="テキスト ボックス 2064">
            <a:extLst>
              <a:ext uri="{FF2B5EF4-FFF2-40B4-BE49-F238E27FC236}">
                <a16:creationId xmlns:a16="http://schemas.microsoft.com/office/drawing/2014/main" id="{655F8346-2F5F-E0F1-2139-CB2CC06527D2}"/>
              </a:ext>
            </a:extLst>
          </p:cNvPr>
          <p:cNvSpPr txBox="1"/>
          <p:nvPr/>
        </p:nvSpPr>
        <p:spPr>
          <a:xfrm>
            <a:off x="242890" y="306425"/>
            <a:ext cx="6365379" cy="276999"/>
          </a:xfrm>
          <a:prstGeom prst="rect">
            <a:avLst/>
          </a:prstGeom>
          <a:noFill/>
          <a:ln>
            <a:solidFill>
              <a:schemeClr val="tx1"/>
            </a:solidFill>
          </a:ln>
        </p:spPr>
        <p:txBody>
          <a:bodyPr wrap="square" rtlCol="0">
            <a:spAutoFit/>
          </a:bodyPr>
          <a:lstStyle/>
          <a:p>
            <a:r>
              <a:rPr lang="ja-JP" altLang="en-US" sz="1200" dirty="0"/>
              <a:t>１－２　私たちができるサポート→</a:t>
            </a:r>
            <a:r>
              <a:rPr lang="ja-JP" altLang="en-US" sz="1200" kern="100" dirty="0">
                <a:latin typeface="+mn-ea"/>
                <a:cs typeface="Times New Roman" panose="02020603050405020304" pitchFamily="18" charset="0"/>
              </a:rPr>
              <a:t>自宅で補聴器を試してみる</a:t>
            </a:r>
            <a:endParaRPr lang="ja-JP" altLang="en-US" sz="1200" dirty="0"/>
          </a:p>
        </p:txBody>
      </p:sp>
      <p:sp>
        <p:nvSpPr>
          <p:cNvPr id="2067" name="テキスト ボックス 2066">
            <a:extLst>
              <a:ext uri="{FF2B5EF4-FFF2-40B4-BE49-F238E27FC236}">
                <a16:creationId xmlns:a16="http://schemas.microsoft.com/office/drawing/2014/main" id="{8D3FFD78-D11E-2660-D00A-F451D98BD344}"/>
              </a:ext>
            </a:extLst>
          </p:cNvPr>
          <p:cNvSpPr txBox="1"/>
          <p:nvPr/>
        </p:nvSpPr>
        <p:spPr>
          <a:xfrm>
            <a:off x="2764092" y="2758495"/>
            <a:ext cx="1178560" cy="246221"/>
          </a:xfrm>
          <a:prstGeom prst="rect">
            <a:avLst/>
          </a:prstGeom>
          <a:noFill/>
        </p:spPr>
        <p:txBody>
          <a:bodyPr wrap="square">
            <a:spAutoFit/>
          </a:bodyPr>
          <a:lstStyle/>
          <a:p>
            <a:pPr algn="ctr"/>
            <a:r>
              <a:rPr kumimoji="1" lang="en-US" altLang="ja-JP" sz="1000" b="1" dirty="0">
                <a:latin typeface="Kozuka Gothic Pro R" panose="020B0400000000000000" pitchFamily="34" charset="-128"/>
                <a:ea typeface="Kozuka Gothic Pro R" panose="020B0400000000000000" pitchFamily="34" charset="-128"/>
              </a:rPr>
              <a:t>TOP</a:t>
            </a:r>
            <a:r>
              <a:rPr kumimoji="1" lang="ja-JP" altLang="en-US" sz="1000" b="1" dirty="0">
                <a:latin typeface="Kozuka Gothic Pro R" panose="020B0400000000000000" pitchFamily="34" charset="-128"/>
                <a:ea typeface="Kozuka Gothic Pro R" panose="020B0400000000000000" pitchFamily="34" charset="-128"/>
              </a:rPr>
              <a:t>画像入る</a:t>
            </a:r>
          </a:p>
        </p:txBody>
      </p:sp>
      <p:sp>
        <p:nvSpPr>
          <p:cNvPr id="2068" name="テキスト ボックス 2067">
            <a:extLst>
              <a:ext uri="{FF2B5EF4-FFF2-40B4-BE49-F238E27FC236}">
                <a16:creationId xmlns:a16="http://schemas.microsoft.com/office/drawing/2014/main" id="{73907035-F4E7-EFED-7E9A-B90D83C4BD01}"/>
              </a:ext>
            </a:extLst>
          </p:cNvPr>
          <p:cNvSpPr txBox="1"/>
          <p:nvPr/>
        </p:nvSpPr>
        <p:spPr>
          <a:xfrm>
            <a:off x="4699030" y="1094837"/>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2069" name="テキスト ボックス 2068">
            <a:extLst>
              <a:ext uri="{FF2B5EF4-FFF2-40B4-BE49-F238E27FC236}">
                <a16:creationId xmlns:a16="http://schemas.microsoft.com/office/drawing/2014/main" id="{56A5B943-9B16-8B6E-A6A3-D2DDF0885799}"/>
              </a:ext>
            </a:extLst>
          </p:cNvPr>
          <p:cNvSpPr txBox="1"/>
          <p:nvPr/>
        </p:nvSpPr>
        <p:spPr>
          <a:xfrm>
            <a:off x="5358308" y="132698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a:t>
            </a:r>
            <a:r>
              <a:rPr kumimoji="1" lang="ja-JP" altLang="en-US" sz="1000" b="1">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2070" name="テキスト ボックス 2069">
            <a:extLst>
              <a:ext uri="{FF2B5EF4-FFF2-40B4-BE49-F238E27FC236}">
                <a16:creationId xmlns:a16="http://schemas.microsoft.com/office/drawing/2014/main" id="{0804AC5B-DBA8-A72D-F15C-9C6D4BCED51A}"/>
              </a:ext>
            </a:extLst>
          </p:cNvPr>
          <p:cNvSpPr txBox="1"/>
          <p:nvPr/>
        </p:nvSpPr>
        <p:spPr>
          <a:xfrm>
            <a:off x="3637553" y="1369453"/>
            <a:ext cx="1873694" cy="215444"/>
          </a:xfrm>
          <a:prstGeom prst="rect">
            <a:avLst/>
          </a:prstGeom>
          <a:noFill/>
        </p:spPr>
        <p:txBody>
          <a:bodyPr wrap="square" rtlCol="0">
            <a:spAutoFit/>
          </a:bodyPr>
          <a:lstStyle/>
          <a:p>
            <a:r>
              <a:rPr kumimoji="1" lang="ja-JP" altLang="en-US" sz="800">
                <a:latin typeface="Kozuka Gothic Pro R" panose="020B0400000000000000" pitchFamily="34" charset="-128"/>
                <a:ea typeface="Kozuka Gothic Pro R" panose="020B0400000000000000" pitchFamily="34" charset="-128"/>
              </a:rPr>
              <a:t>○ ○ ○ ○ ○ ○ ○ ○ ○ ○ ○ ○ ○</a:t>
            </a:r>
            <a:endParaRPr kumimoji="1" lang="ja-JP" altLang="en-US" sz="800" dirty="0">
              <a:latin typeface="Kozuka Gothic Pro R" panose="020B0400000000000000" pitchFamily="34" charset="-128"/>
              <a:ea typeface="Kozuka Gothic Pro R" panose="020B0400000000000000" pitchFamily="34" charset="-128"/>
            </a:endParaRPr>
          </a:p>
        </p:txBody>
      </p:sp>
      <p:sp>
        <p:nvSpPr>
          <p:cNvPr id="2071" name="正方形/長方形 2070">
            <a:extLst>
              <a:ext uri="{FF2B5EF4-FFF2-40B4-BE49-F238E27FC236}">
                <a16:creationId xmlns:a16="http://schemas.microsoft.com/office/drawing/2014/main" id="{39B85022-9D58-F5B7-7201-6C5591D8C76D}"/>
              </a:ext>
            </a:extLst>
          </p:cNvPr>
          <p:cNvSpPr/>
          <p:nvPr/>
        </p:nvSpPr>
        <p:spPr>
          <a:xfrm>
            <a:off x="380869" y="1131715"/>
            <a:ext cx="861131" cy="353369"/>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tx1"/>
              </a:solidFill>
              <a:latin typeface="Kozuka Gothic Pro R" panose="020B0400000000000000" pitchFamily="34" charset="-128"/>
              <a:ea typeface="Kozuka Gothic Pro R" panose="020B0400000000000000" pitchFamily="34" charset="-128"/>
            </a:endParaRPr>
          </a:p>
        </p:txBody>
      </p:sp>
      <p:sp>
        <p:nvSpPr>
          <p:cNvPr id="2072" name="テキスト ボックス 2071">
            <a:extLst>
              <a:ext uri="{FF2B5EF4-FFF2-40B4-BE49-F238E27FC236}">
                <a16:creationId xmlns:a16="http://schemas.microsoft.com/office/drawing/2014/main" id="{7A4F0775-E7DD-9E30-E6AD-2236FEBCD601}"/>
              </a:ext>
            </a:extLst>
          </p:cNvPr>
          <p:cNvSpPr txBox="1"/>
          <p:nvPr/>
        </p:nvSpPr>
        <p:spPr>
          <a:xfrm>
            <a:off x="358606" y="3605630"/>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dirty="0">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2117" name="テキスト ボックス 2116">
            <a:extLst>
              <a:ext uri="{FF2B5EF4-FFF2-40B4-BE49-F238E27FC236}">
                <a16:creationId xmlns:a16="http://schemas.microsoft.com/office/drawing/2014/main" id="{E7BB6038-B802-EC88-DAFA-B7E76914EE43}"/>
              </a:ext>
            </a:extLst>
          </p:cNvPr>
          <p:cNvSpPr txBox="1"/>
          <p:nvPr/>
        </p:nvSpPr>
        <p:spPr>
          <a:xfrm>
            <a:off x="1357203" y="665956"/>
            <a:ext cx="4001105" cy="246221"/>
          </a:xfrm>
          <a:prstGeom prst="rect">
            <a:avLst/>
          </a:prstGeom>
          <a:noFill/>
        </p:spPr>
        <p:txBody>
          <a:bodyPr wrap="square">
            <a:spAutoFit/>
          </a:bodyPr>
          <a:lstStyle/>
          <a:p>
            <a:r>
              <a:rPr lang="en-US" altLang="ja-JP" sz="1000" dirty="0"/>
              <a:t>※</a:t>
            </a:r>
            <a:r>
              <a:rPr lang="ja-JP" altLang="en-US" sz="1000" dirty="0"/>
              <a:t>オーストラリア版と同様に、必要に応じて文章内にLink設定</a:t>
            </a:r>
          </a:p>
        </p:txBody>
      </p:sp>
      <p:sp>
        <p:nvSpPr>
          <p:cNvPr id="3" name="テキスト ボックス 2">
            <a:extLst>
              <a:ext uri="{FF2B5EF4-FFF2-40B4-BE49-F238E27FC236}">
                <a16:creationId xmlns:a16="http://schemas.microsoft.com/office/drawing/2014/main" id="{C42164D7-7612-01E6-64C0-6617C073B36A}"/>
              </a:ext>
            </a:extLst>
          </p:cNvPr>
          <p:cNvSpPr txBox="1"/>
          <p:nvPr/>
        </p:nvSpPr>
        <p:spPr>
          <a:xfrm>
            <a:off x="246824" y="4118771"/>
            <a:ext cx="6079624" cy="276999"/>
          </a:xfrm>
          <a:prstGeom prst="rect">
            <a:avLst/>
          </a:prstGeom>
          <a:noFill/>
        </p:spPr>
        <p:txBody>
          <a:bodyPr wrap="square">
            <a:spAutoFit/>
          </a:bodyPr>
          <a:lstStyle/>
          <a:p>
            <a:r>
              <a:rPr lang="en-US" altLang="ja-JP" sz="1200" b="1" dirty="0">
                <a:latin typeface="+mn-ea"/>
              </a:rPr>
              <a:t>1-2-</a:t>
            </a:r>
            <a:r>
              <a:rPr lang="ja-JP" altLang="en-US" sz="1200" b="1" dirty="0">
                <a:latin typeface="+mn-ea"/>
              </a:rPr>
              <a:t>① </a:t>
            </a:r>
            <a:r>
              <a:rPr lang="ja-JP" altLang="en-US" sz="1200" b="1" dirty="0">
                <a:latin typeface="Proxima Nova"/>
              </a:rPr>
              <a:t>無料で</a:t>
            </a:r>
            <a:r>
              <a:rPr lang="en-US" altLang="ja-JP" sz="1200" b="1" dirty="0">
                <a:latin typeface="Proxima Nova"/>
              </a:rPr>
              <a:t>2</a:t>
            </a:r>
            <a:r>
              <a:rPr lang="ja-JP" altLang="en-US" sz="1200" b="1" dirty="0">
                <a:latin typeface="Proxima Nova"/>
              </a:rPr>
              <a:t>週間、補聴器</a:t>
            </a:r>
            <a:r>
              <a:rPr lang="ja-JP" altLang="en-US" sz="1200" b="1" i="0" dirty="0">
                <a:effectLst/>
                <a:latin typeface="Proxima Nova"/>
              </a:rPr>
              <a:t>の試聴体験をしてみませんか？</a:t>
            </a:r>
            <a:endParaRPr lang="en-US" altLang="ja-JP" sz="1200" b="1" i="0" dirty="0">
              <a:effectLst/>
              <a:latin typeface="Proxima Nova"/>
            </a:endParaRPr>
          </a:p>
        </p:txBody>
      </p:sp>
      <p:sp>
        <p:nvSpPr>
          <p:cNvPr id="5" name="テキスト ボックス 4">
            <a:extLst>
              <a:ext uri="{FF2B5EF4-FFF2-40B4-BE49-F238E27FC236}">
                <a16:creationId xmlns:a16="http://schemas.microsoft.com/office/drawing/2014/main" id="{46AFFB2B-420E-5E18-5751-DBF5C119D762}"/>
              </a:ext>
            </a:extLst>
          </p:cNvPr>
          <p:cNvSpPr txBox="1"/>
          <p:nvPr/>
        </p:nvSpPr>
        <p:spPr>
          <a:xfrm>
            <a:off x="329534" y="6762700"/>
            <a:ext cx="6188942" cy="1323439"/>
          </a:xfrm>
          <a:prstGeom prst="rect">
            <a:avLst/>
          </a:prstGeom>
          <a:noFill/>
        </p:spPr>
        <p:txBody>
          <a:bodyPr wrap="square">
            <a:spAutoFit/>
          </a:bodyPr>
          <a:lstStyle/>
          <a:p>
            <a:r>
              <a:rPr lang="ja-JP" altLang="en-US" sz="800" b="0" i="0" dirty="0">
                <a:effectLst/>
                <a:latin typeface="Proxima Nova"/>
              </a:rPr>
              <a:t>医師により補聴器が必要だと診断された</a:t>
            </a:r>
            <a:r>
              <a:rPr lang="ja-JP" altLang="en-US" sz="800" dirty="0">
                <a:latin typeface="Proxima Nova"/>
              </a:rPr>
              <a:t>後、最初のステップは、新日本補聴器グループの販売店で聴力測定を受けることです。そして、聴力測定の結果に基づいて聴覚ケアの専門家と話し合い、必要に応じて補聴器を無料で </a:t>
            </a:r>
            <a:r>
              <a:rPr lang="en-US" altLang="ja-JP" sz="800" dirty="0">
                <a:latin typeface="Proxima Nova"/>
              </a:rPr>
              <a:t>2 </a:t>
            </a:r>
            <a:r>
              <a:rPr lang="ja-JP" altLang="en-US" sz="800" dirty="0">
                <a:latin typeface="Proxima Nova"/>
              </a:rPr>
              <a:t>週間、試聴体験していただきます。</a:t>
            </a:r>
          </a:p>
          <a:p>
            <a:pPr algn="l"/>
            <a:endParaRPr lang="en-US" altLang="ja-JP" sz="800" b="0" i="0" dirty="0">
              <a:effectLst/>
              <a:latin typeface="Proxima Nova"/>
            </a:endParaRPr>
          </a:p>
          <a:p>
            <a:pPr algn="l"/>
            <a:r>
              <a:rPr lang="en-US" altLang="ja-JP" sz="800" dirty="0">
                <a:latin typeface="Proxima Nova"/>
              </a:rPr>
              <a:t>【</a:t>
            </a:r>
            <a:r>
              <a:rPr lang="ja-JP" altLang="en-US" sz="800" dirty="0">
                <a:latin typeface="Proxima Nova"/>
              </a:rPr>
              <a:t>聴力測定から無料試聴体験への流れ</a:t>
            </a:r>
            <a:r>
              <a:rPr lang="en-US" altLang="ja-JP" sz="800" dirty="0">
                <a:latin typeface="Proxima Nova"/>
              </a:rPr>
              <a:t>】</a:t>
            </a:r>
          </a:p>
          <a:p>
            <a:pPr algn="l"/>
            <a:endParaRPr lang="ja-JP" altLang="en-US" sz="800" b="0" i="0" dirty="0">
              <a:effectLst/>
              <a:latin typeface="Proxima Nova"/>
            </a:endParaRPr>
          </a:p>
          <a:p>
            <a:pPr algn="l">
              <a:buFont typeface="+mj-lt"/>
              <a:buAutoNum type="arabicPeriod"/>
            </a:pPr>
            <a:r>
              <a:rPr lang="ja-JP" altLang="en-US" sz="800" b="0" i="0" dirty="0">
                <a:effectLst/>
                <a:latin typeface="Proxima Nova"/>
              </a:rPr>
              <a:t>聴覚ケアの専門家によるカウンセリング</a:t>
            </a:r>
          </a:p>
          <a:p>
            <a:pPr algn="l">
              <a:buFont typeface="+mj-lt"/>
              <a:buAutoNum type="arabicPeriod"/>
            </a:pPr>
            <a:r>
              <a:rPr lang="ja-JP" altLang="en-US" sz="800" b="0" i="0" dirty="0">
                <a:effectLst/>
                <a:latin typeface="Proxima Nova"/>
              </a:rPr>
              <a:t>包括的な聴力測定でその日のうちに結果が分かります</a:t>
            </a:r>
          </a:p>
          <a:p>
            <a:pPr algn="l">
              <a:buFont typeface="+mj-lt"/>
              <a:buAutoNum type="arabicPeriod"/>
            </a:pPr>
            <a:r>
              <a:rPr lang="ja-JP" altLang="en-US" sz="800" b="0" i="0" dirty="0">
                <a:effectLst/>
                <a:latin typeface="Proxima Nova"/>
              </a:rPr>
              <a:t>医師より補聴器が必要性だと診断された場合は、聴覚ケアの専門家が最適な補聴器の選択をお手伝いします。</a:t>
            </a:r>
          </a:p>
          <a:p>
            <a:pPr algn="l">
              <a:buFont typeface="+mj-lt"/>
              <a:buAutoNum type="arabicPeriod"/>
            </a:pPr>
            <a:r>
              <a:rPr lang="ja-JP" altLang="en-US" sz="800" b="0" i="0" dirty="0">
                <a:effectLst/>
                <a:latin typeface="Proxima Nova"/>
              </a:rPr>
              <a:t>補聴器をお客様のニーズに合わせて調整し、</a:t>
            </a:r>
            <a:r>
              <a:rPr lang="en-US" altLang="ja-JP" sz="800" b="0" i="0" dirty="0">
                <a:effectLst/>
                <a:latin typeface="Proxima Nova"/>
              </a:rPr>
              <a:t>2 </a:t>
            </a:r>
            <a:r>
              <a:rPr lang="ja-JP" altLang="en-US" sz="800" b="0" i="0" dirty="0">
                <a:effectLst/>
                <a:latin typeface="Proxima Nova"/>
              </a:rPr>
              <a:t>週間の補聴器の無料試聴体験を開始します。</a:t>
            </a:r>
            <a:endParaRPr lang="en-US" altLang="ja-JP" sz="800" b="0" i="0" dirty="0">
              <a:effectLst/>
              <a:latin typeface="Proxima Nova"/>
            </a:endParaRPr>
          </a:p>
          <a:p>
            <a:pPr algn="l">
              <a:buFont typeface="+mj-lt"/>
              <a:buAutoNum type="arabicPeriod"/>
            </a:pPr>
            <a:endParaRPr lang="en-US" altLang="ja-JP" sz="800" dirty="0">
              <a:latin typeface="Proxima Nova"/>
            </a:endParaRPr>
          </a:p>
        </p:txBody>
      </p:sp>
      <p:sp>
        <p:nvSpPr>
          <p:cNvPr id="8" name="テキスト ボックス 7">
            <a:extLst>
              <a:ext uri="{FF2B5EF4-FFF2-40B4-BE49-F238E27FC236}">
                <a16:creationId xmlns:a16="http://schemas.microsoft.com/office/drawing/2014/main" id="{44EF08AB-89B2-5980-6D2A-CE8438ACA2EF}"/>
              </a:ext>
            </a:extLst>
          </p:cNvPr>
          <p:cNvSpPr txBox="1"/>
          <p:nvPr/>
        </p:nvSpPr>
        <p:spPr>
          <a:xfrm>
            <a:off x="2764092" y="4460321"/>
            <a:ext cx="3562356" cy="1815882"/>
          </a:xfrm>
          <a:prstGeom prst="rect">
            <a:avLst/>
          </a:prstGeom>
          <a:noFill/>
        </p:spPr>
        <p:txBody>
          <a:bodyPr wrap="square">
            <a:spAutoFit/>
          </a:bodyPr>
          <a:lstStyle/>
          <a:p>
            <a:pPr algn="l"/>
            <a:r>
              <a:rPr lang="ja-JP" altLang="en-US" sz="800" b="0" i="0" dirty="0">
                <a:effectLst/>
                <a:latin typeface="Proxima Nova"/>
              </a:rPr>
              <a:t>新日本補聴器グループの販売店では、お客様の聴こえのニーズに合わせて調整した補聴器を、実際にご自宅や職場など日常生活の場でお試しいただける</a:t>
            </a:r>
            <a:r>
              <a:rPr lang="en-US" altLang="ja-JP" sz="800" b="0" i="0" dirty="0">
                <a:effectLst/>
                <a:latin typeface="Proxima Nova"/>
              </a:rPr>
              <a:t>2</a:t>
            </a:r>
            <a:r>
              <a:rPr lang="ja-JP" altLang="en-US" sz="800" b="0" i="0" dirty="0">
                <a:effectLst/>
                <a:latin typeface="Proxima Nova"/>
              </a:rPr>
              <a:t>週間の無料試聴体験を実施しています。無料試聴体験について詳しく知りたい方は今すぐご予約ください。</a:t>
            </a:r>
            <a:endParaRPr lang="en-US" altLang="ja-JP" sz="800" b="0" i="0" dirty="0">
              <a:effectLst/>
              <a:latin typeface="Proxima Nova"/>
            </a:endParaRPr>
          </a:p>
          <a:p>
            <a:pPr algn="l"/>
            <a:endParaRPr lang="en-US" altLang="ja-JP" sz="800" dirty="0">
              <a:latin typeface="Proxima Nova"/>
            </a:endParaRPr>
          </a:p>
          <a:p>
            <a:pPr algn="l"/>
            <a:endParaRPr lang="en-US" altLang="ja-JP" sz="800" b="0" i="0" dirty="0">
              <a:effectLst/>
              <a:latin typeface="Proxima Nova"/>
            </a:endParaRPr>
          </a:p>
          <a:p>
            <a:pPr algn="l"/>
            <a:r>
              <a:rPr lang="ja-JP" altLang="en-US" sz="800" b="0" i="0" dirty="0">
                <a:effectLst/>
                <a:latin typeface="Proxima Nova"/>
              </a:rPr>
              <a:t>最新の補聴器は目立たないスタイルで入手でき、高度なテクノロジーを搭載しているため、次のことが可能になります。</a:t>
            </a:r>
            <a:endParaRPr lang="en-US" altLang="ja-JP" sz="800" b="0" i="0" dirty="0">
              <a:effectLst/>
              <a:latin typeface="Proxima Nova"/>
            </a:endParaRPr>
          </a:p>
          <a:p>
            <a:pPr algn="l"/>
            <a:endParaRPr lang="ja-JP" altLang="en-US" sz="800" b="0" i="0" dirty="0">
              <a:effectLst/>
              <a:latin typeface="Proxima Nova"/>
            </a:endParaRPr>
          </a:p>
          <a:p>
            <a:pPr algn="l">
              <a:buFont typeface="Arial" panose="020B0604020202020204" pitchFamily="34" charset="0"/>
              <a:buChar char="•"/>
            </a:pPr>
            <a:r>
              <a:rPr lang="ja-JP" altLang="en-US" sz="800" b="1" i="0" dirty="0">
                <a:effectLst/>
                <a:latin typeface="Proxima Nova"/>
              </a:rPr>
              <a:t>騒がしい環境下での言葉の聴き取りが楽になる</a:t>
            </a:r>
            <a:endParaRPr lang="en-US" altLang="ja-JP" sz="800" b="1" i="0" dirty="0">
              <a:effectLst/>
              <a:latin typeface="Proxima Nova"/>
            </a:endParaRPr>
          </a:p>
          <a:p>
            <a:pPr algn="l">
              <a:buFont typeface="Arial" panose="020B0604020202020204" pitchFamily="34" charset="0"/>
              <a:buChar char="•"/>
            </a:pPr>
            <a:r>
              <a:rPr lang="ja-JP" altLang="en-US" sz="800" b="1" i="0" dirty="0">
                <a:effectLst/>
                <a:latin typeface="Proxima Nova"/>
              </a:rPr>
              <a:t>家族や友人など大切な人との会話を楽しめるようになる</a:t>
            </a:r>
            <a:endParaRPr lang="en-US" altLang="ja-JP" sz="800" b="1" i="0" dirty="0">
              <a:effectLst/>
              <a:latin typeface="Proxima Nova"/>
            </a:endParaRPr>
          </a:p>
          <a:p>
            <a:pPr algn="l">
              <a:buFont typeface="Arial" panose="020B0604020202020204" pitchFamily="34" charset="0"/>
              <a:buChar char="•"/>
            </a:pPr>
            <a:r>
              <a:rPr lang="ja-JP" altLang="en-US" sz="800" b="1" i="0" dirty="0">
                <a:effectLst/>
                <a:latin typeface="Proxima Nova"/>
              </a:rPr>
              <a:t>聴力の低下によって引き起こされるストレスや不快感を最小限に抑える</a:t>
            </a:r>
            <a:endParaRPr lang="en-US" altLang="ja-JP" sz="800" b="1" i="0" dirty="0">
              <a:effectLst/>
              <a:latin typeface="Proxima Nova"/>
            </a:endParaRPr>
          </a:p>
          <a:p>
            <a:pPr algn="l"/>
            <a:endParaRPr lang="en-US" altLang="ja-JP" sz="800" dirty="0">
              <a:latin typeface="Proxima Nova"/>
            </a:endParaRPr>
          </a:p>
          <a:p>
            <a:pPr algn="l"/>
            <a:endParaRPr lang="ja-JP" altLang="en-US" sz="800" b="0" i="0" dirty="0">
              <a:effectLst/>
              <a:latin typeface="Proxima Nova"/>
            </a:endParaRPr>
          </a:p>
        </p:txBody>
      </p:sp>
      <p:sp>
        <p:nvSpPr>
          <p:cNvPr id="16" name="正方形/長方形 15">
            <a:extLst>
              <a:ext uri="{FF2B5EF4-FFF2-40B4-BE49-F238E27FC236}">
                <a16:creationId xmlns:a16="http://schemas.microsoft.com/office/drawing/2014/main" id="{9F2ED454-EEF3-0010-55A8-14BCF74A7D64}"/>
              </a:ext>
            </a:extLst>
          </p:cNvPr>
          <p:cNvSpPr/>
          <p:nvPr/>
        </p:nvSpPr>
        <p:spPr>
          <a:xfrm>
            <a:off x="380869" y="4425236"/>
            <a:ext cx="2288735" cy="1934010"/>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26" name="テキスト ボックス 25">
            <a:extLst>
              <a:ext uri="{FF2B5EF4-FFF2-40B4-BE49-F238E27FC236}">
                <a16:creationId xmlns:a16="http://schemas.microsoft.com/office/drawing/2014/main" id="{30ED0C67-A70A-4F05-96F2-C553C0EBEA7E}"/>
              </a:ext>
            </a:extLst>
          </p:cNvPr>
          <p:cNvSpPr txBox="1"/>
          <p:nvPr/>
        </p:nvSpPr>
        <p:spPr>
          <a:xfrm>
            <a:off x="288190" y="6496916"/>
            <a:ext cx="4485771" cy="276999"/>
          </a:xfrm>
          <a:prstGeom prst="rect">
            <a:avLst/>
          </a:prstGeom>
          <a:noFill/>
        </p:spPr>
        <p:txBody>
          <a:bodyPr wrap="square">
            <a:spAutoFit/>
          </a:bodyPr>
          <a:lstStyle/>
          <a:p>
            <a:pPr algn="l"/>
            <a:r>
              <a:rPr lang="en-US" altLang="ja-JP" sz="1200" b="1" dirty="0">
                <a:latin typeface="+mn-ea"/>
              </a:rPr>
              <a:t>1-2-</a:t>
            </a:r>
            <a:r>
              <a:rPr lang="ja-JP" altLang="en-US" sz="1200" b="1" dirty="0">
                <a:latin typeface="+mn-ea"/>
              </a:rPr>
              <a:t>② </a:t>
            </a:r>
            <a:r>
              <a:rPr lang="ja-JP" altLang="en-US" sz="1200" b="1" i="0" dirty="0">
                <a:effectLst/>
                <a:latin typeface="Proxima Nova"/>
              </a:rPr>
              <a:t>補聴器を体験する前にまずは聴力測定が必要</a:t>
            </a:r>
            <a:endParaRPr lang="en-US" altLang="ja-JP" sz="1200" b="1" i="0" dirty="0">
              <a:effectLst/>
              <a:latin typeface="Proxima Nova"/>
            </a:endParaRPr>
          </a:p>
        </p:txBody>
      </p:sp>
      <p:sp>
        <p:nvSpPr>
          <p:cNvPr id="27" name="テキスト ボックス 26">
            <a:extLst>
              <a:ext uri="{FF2B5EF4-FFF2-40B4-BE49-F238E27FC236}">
                <a16:creationId xmlns:a16="http://schemas.microsoft.com/office/drawing/2014/main" id="{734913AD-0954-4FA0-431E-C71DA70D0F0E}"/>
              </a:ext>
            </a:extLst>
          </p:cNvPr>
          <p:cNvSpPr txBox="1"/>
          <p:nvPr/>
        </p:nvSpPr>
        <p:spPr>
          <a:xfrm>
            <a:off x="2809769" y="11228053"/>
            <a:ext cx="3734118" cy="1692771"/>
          </a:xfrm>
          <a:prstGeom prst="rect">
            <a:avLst/>
          </a:prstGeom>
          <a:noFill/>
        </p:spPr>
        <p:txBody>
          <a:bodyPr wrap="square">
            <a:spAutoFit/>
          </a:bodyPr>
          <a:lstStyle/>
          <a:p>
            <a:pPr algn="l"/>
            <a:r>
              <a:rPr lang="ja-JP" altLang="en-US" sz="800" b="0" i="0" dirty="0">
                <a:solidFill>
                  <a:srgbClr val="000000"/>
                </a:solidFill>
                <a:effectLst/>
                <a:latin typeface="Proxima Nova"/>
              </a:rPr>
              <a:t>私たちは、聴覚が生活の質にどのような影響を与えるかを調査するために、世界中の </a:t>
            </a:r>
            <a:r>
              <a:rPr lang="en-US" altLang="ja-JP" sz="800" b="0" i="0" dirty="0">
                <a:solidFill>
                  <a:srgbClr val="000000"/>
                </a:solidFill>
                <a:effectLst/>
                <a:latin typeface="Proxima Nova"/>
              </a:rPr>
              <a:t>24,000 </a:t>
            </a:r>
            <a:r>
              <a:rPr lang="ja-JP" altLang="en-US" sz="800" b="0" i="0" dirty="0">
                <a:solidFill>
                  <a:srgbClr val="000000"/>
                </a:solidFill>
                <a:effectLst/>
                <a:latin typeface="Proxima Nova"/>
              </a:rPr>
              <a:t>人の人々に耳を貸しました。補聴器を装着している人は、難聴で補聴器を使用していない人よりも、生活の質が良好であると報告することが多いことがわかりました。</a:t>
            </a:r>
            <a:r>
              <a:rPr lang="en-US" altLang="ja-JP" sz="800" b="0" i="0" dirty="0">
                <a:solidFill>
                  <a:srgbClr val="000000"/>
                </a:solidFill>
                <a:effectLst/>
                <a:latin typeface="Proxima Nova"/>
              </a:rPr>
              <a:t>4 </a:t>
            </a:r>
            <a:r>
              <a:rPr lang="ja-JP" altLang="en-US" sz="800" b="0" i="0" dirty="0">
                <a:solidFill>
                  <a:srgbClr val="000000"/>
                </a:solidFill>
                <a:effectLst/>
                <a:latin typeface="Proxima Nova"/>
              </a:rPr>
              <a:t>人に </a:t>
            </a:r>
            <a:r>
              <a:rPr lang="en-US" altLang="ja-JP" sz="800" b="0" i="0" dirty="0">
                <a:solidFill>
                  <a:srgbClr val="000000"/>
                </a:solidFill>
                <a:effectLst/>
                <a:latin typeface="Proxima Nova"/>
              </a:rPr>
              <a:t>1 </a:t>
            </a:r>
            <a:r>
              <a:rPr lang="ja-JP" altLang="en-US" sz="800" b="0" i="0" dirty="0">
                <a:solidFill>
                  <a:srgbClr val="000000"/>
                </a:solidFill>
                <a:effectLst/>
                <a:latin typeface="Proxima Nova"/>
              </a:rPr>
              <a:t>人が、人間関係のストレスが軽減されたと回答しています。</a:t>
            </a:r>
            <a:r>
              <a:rPr lang="en-US" altLang="ja-JP" sz="800" b="0" i="0" baseline="30000" dirty="0">
                <a:solidFill>
                  <a:srgbClr val="000000"/>
                </a:solidFill>
                <a:effectLst/>
                <a:latin typeface="Proxima Nova"/>
              </a:rPr>
              <a:t>1</a:t>
            </a:r>
            <a:endParaRPr lang="ja-JP" altLang="en-US" sz="800" b="0" i="0" dirty="0">
              <a:solidFill>
                <a:srgbClr val="49443D"/>
              </a:solidFill>
              <a:effectLst/>
              <a:latin typeface="Proxima Nova"/>
            </a:endParaRPr>
          </a:p>
          <a:p>
            <a:pPr algn="l"/>
            <a:br>
              <a:rPr lang="ja-JP" altLang="en-US" sz="800" b="0" i="0" dirty="0">
                <a:solidFill>
                  <a:srgbClr val="000000"/>
                </a:solidFill>
                <a:effectLst/>
                <a:latin typeface="Proxima Nova"/>
              </a:rPr>
            </a:br>
            <a:r>
              <a:rPr lang="ja-JP" altLang="en-US" sz="800" b="0" i="0" dirty="0">
                <a:solidFill>
                  <a:srgbClr val="000000"/>
                </a:solidFill>
                <a:effectLst/>
                <a:latin typeface="Proxima Nova"/>
              </a:rPr>
              <a:t>聴覚の健康診断を受けることは、より健康で幸せな生活への一歩です。難聴の診断を受けた場合は、補聴器の</a:t>
            </a:r>
            <a:r>
              <a:rPr lang="en-US" altLang="ja-JP" sz="800" b="0" i="0" dirty="0">
                <a:solidFill>
                  <a:srgbClr val="000000"/>
                </a:solidFill>
                <a:effectLst/>
                <a:latin typeface="Proxima Nova"/>
              </a:rPr>
              <a:t>2 </a:t>
            </a:r>
            <a:r>
              <a:rPr lang="ja-JP" altLang="en-US" sz="800" b="0" i="0" dirty="0">
                <a:solidFill>
                  <a:srgbClr val="000000"/>
                </a:solidFill>
                <a:effectLst/>
                <a:latin typeface="Proxima Nova"/>
              </a:rPr>
              <a:t>週間の無料 トライアル</a:t>
            </a:r>
            <a:r>
              <a:rPr lang="en-US" altLang="ja-JP" sz="800" b="0" i="0" dirty="0">
                <a:solidFill>
                  <a:srgbClr val="000000"/>
                </a:solidFill>
                <a:effectLst/>
                <a:latin typeface="Proxima Nova"/>
              </a:rPr>
              <a:t>^^</a:t>
            </a:r>
            <a:r>
              <a:rPr lang="ja-JP" altLang="en-US" sz="800" b="0" i="0" dirty="0">
                <a:solidFill>
                  <a:srgbClr val="000000"/>
                </a:solidFill>
                <a:effectLst/>
                <a:latin typeface="Proxima Nova"/>
              </a:rPr>
              <a:t>のオプションについて主治医と話し合うことができます。つまり、それがあなたの人生にもたらす変化を体験する時間が与えられるということです。</a:t>
            </a:r>
            <a:br>
              <a:rPr lang="ja-JP" altLang="en-US" sz="800" b="0" i="0" dirty="0">
                <a:solidFill>
                  <a:srgbClr val="000000"/>
                </a:solidFill>
                <a:effectLst/>
                <a:latin typeface="Proxima Nova"/>
              </a:rPr>
            </a:br>
            <a:br>
              <a:rPr lang="ja-JP" altLang="en-US" sz="800" b="0" i="0" dirty="0">
                <a:solidFill>
                  <a:srgbClr val="000000"/>
                </a:solidFill>
                <a:effectLst/>
                <a:latin typeface="Proxima Nova"/>
              </a:rPr>
            </a:br>
            <a:endParaRPr lang="ja-JP" altLang="en-US" sz="800" b="0" i="0" dirty="0">
              <a:solidFill>
                <a:srgbClr val="49443D"/>
              </a:solidFill>
              <a:effectLst/>
              <a:latin typeface="Proxima Nova"/>
            </a:endParaRPr>
          </a:p>
          <a:p>
            <a:pPr algn="l"/>
            <a:r>
              <a:rPr lang="ja-JP" altLang="en-US" sz="800" b="0" i="0" u="sng" dirty="0">
                <a:solidFill>
                  <a:srgbClr val="005DA9"/>
                </a:solidFill>
                <a:effectLst/>
                <a:latin typeface="Proxima Nova"/>
                <a:hlinkClick r:id="rId2"/>
              </a:rPr>
              <a:t>補聴器の無料トライアルの詳細については、予約をしてください。</a:t>
            </a:r>
            <a:endParaRPr lang="ja-JP" altLang="en-US" sz="800" b="0" i="0" dirty="0">
              <a:solidFill>
                <a:srgbClr val="49443D"/>
              </a:solidFill>
              <a:effectLst/>
              <a:latin typeface="Proxima Nova"/>
            </a:endParaRPr>
          </a:p>
        </p:txBody>
      </p:sp>
      <p:sp>
        <p:nvSpPr>
          <p:cNvPr id="2049" name="テキスト ボックス 2048">
            <a:extLst>
              <a:ext uri="{FF2B5EF4-FFF2-40B4-BE49-F238E27FC236}">
                <a16:creationId xmlns:a16="http://schemas.microsoft.com/office/drawing/2014/main" id="{3099BD42-D642-C55F-CA49-460E89920E11}"/>
              </a:ext>
            </a:extLst>
          </p:cNvPr>
          <p:cNvSpPr txBox="1"/>
          <p:nvPr/>
        </p:nvSpPr>
        <p:spPr>
          <a:xfrm>
            <a:off x="296605" y="10852996"/>
            <a:ext cx="3429000" cy="276999"/>
          </a:xfrm>
          <a:prstGeom prst="rect">
            <a:avLst/>
          </a:prstGeom>
          <a:noFill/>
        </p:spPr>
        <p:txBody>
          <a:bodyPr wrap="square">
            <a:spAutoFit/>
          </a:bodyPr>
          <a:lstStyle/>
          <a:p>
            <a:pPr algn="l"/>
            <a:r>
              <a:rPr lang="en-US" altLang="ja-JP" sz="1200" b="1" dirty="0">
                <a:latin typeface="+mn-ea"/>
              </a:rPr>
              <a:t>1-0-</a:t>
            </a:r>
            <a:r>
              <a:rPr lang="ja-JP" altLang="en-US" sz="1200" b="1" dirty="0">
                <a:latin typeface="+mn-ea"/>
              </a:rPr>
              <a:t>⑤ </a:t>
            </a:r>
            <a:r>
              <a:rPr lang="ja-JP" altLang="en-US" sz="1200" b="1" i="0" dirty="0">
                <a:effectLst/>
                <a:latin typeface="Proxima Nova"/>
              </a:rPr>
              <a:t>補聴器による難聴の改善</a:t>
            </a:r>
          </a:p>
        </p:txBody>
      </p:sp>
      <p:sp>
        <p:nvSpPr>
          <p:cNvPr id="2051" name="正方形/長方形 2050">
            <a:extLst>
              <a:ext uri="{FF2B5EF4-FFF2-40B4-BE49-F238E27FC236}">
                <a16:creationId xmlns:a16="http://schemas.microsoft.com/office/drawing/2014/main" id="{32ADF921-B21F-1963-5E7B-291FF94469FB}"/>
              </a:ext>
            </a:extLst>
          </p:cNvPr>
          <p:cNvSpPr/>
          <p:nvPr/>
        </p:nvSpPr>
        <p:spPr>
          <a:xfrm>
            <a:off x="389284" y="11245321"/>
            <a:ext cx="2288735" cy="1624703"/>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2052" name="正方形/長方形 2051">
            <a:extLst>
              <a:ext uri="{FF2B5EF4-FFF2-40B4-BE49-F238E27FC236}">
                <a16:creationId xmlns:a16="http://schemas.microsoft.com/office/drawing/2014/main" id="{36817901-D606-B1BA-78E6-364EC8702781}"/>
              </a:ext>
            </a:extLst>
          </p:cNvPr>
          <p:cNvSpPr/>
          <p:nvPr/>
        </p:nvSpPr>
        <p:spPr>
          <a:xfrm>
            <a:off x="249731" y="10712087"/>
            <a:ext cx="6365378" cy="2603460"/>
          </a:xfrm>
          <a:prstGeom prst="rect">
            <a:avLst/>
          </a:prstGeom>
          <a:solidFill>
            <a:srgbClr val="E0DAD3"/>
          </a:solidFill>
          <a:ln w="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53" name="テキスト ボックス 2052">
            <a:extLst>
              <a:ext uri="{FF2B5EF4-FFF2-40B4-BE49-F238E27FC236}">
                <a16:creationId xmlns:a16="http://schemas.microsoft.com/office/drawing/2014/main" id="{B93895E6-92FF-ED58-30B1-21720D872F1F}"/>
              </a:ext>
            </a:extLst>
          </p:cNvPr>
          <p:cNvSpPr txBox="1"/>
          <p:nvPr/>
        </p:nvSpPr>
        <p:spPr>
          <a:xfrm>
            <a:off x="522842" y="10886937"/>
            <a:ext cx="3429000" cy="276999"/>
          </a:xfrm>
          <a:prstGeom prst="rect">
            <a:avLst/>
          </a:prstGeom>
          <a:noFill/>
        </p:spPr>
        <p:txBody>
          <a:bodyPr wrap="square">
            <a:spAutoFit/>
          </a:bodyPr>
          <a:lstStyle/>
          <a:p>
            <a:pPr defTabSz="843952">
              <a:defRPr/>
            </a:pPr>
            <a:r>
              <a:rPr lang="ja-JP" altLang="en-US" sz="1200" b="1" dirty="0">
                <a:solidFill>
                  <a:srgbClr val="0070C0"/>
                </a:solidFill>
                <a:latin typeface="+mn-ea"/>
              </a:rPr>
              <a:t>●オーティコン補聴器のご紹介</a:t>
            </a:r>
            <a:endParaRPr lang="en-US" altLang="ja-JP" sz="1200" b="1" dirty="0">
              <a:solidFill>
                <a:srgbClr val="0070C0"/>
              </a:solidFill>
              <a:latin typeface="+mn-ea"/>
            </a:endParaRPr>
          </a:p>
        </p:txBody>
      </p:sp>
      <p:pic>
        <p:nvPicPr>
          <p:cNvPr id="2054" name="図 2053">
            <a:extLst>
              <a:ext uri="{FF2B5EF4-FFF2-40B4-BE49-F238E27FC236}">
                <a16:creationId xmlns:a16="http://schemas.microsoft.com/office/drawing/2014/main" id="{10C1D7E2-ADC6-C8F8-A69B-DD1F246577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4949" y="11200314"/>
            <a:ext cx="4169338" cy="1883544"/>
          </a:xfrm>
          <a:prstGeom prst="rect">
            <a:avLst/>
          </a:prstGeom>
          <a:ln>
            <a:solidFill>
              <a:schemeClr val="tx1">
                <a:lumMod val="65000"/>
                <a:lumOff val="35000"/>
              </a:schemeClr>
            </a:solidFill>
          </a:ln>
        </p:spPr>
      </p:pic>
      <p:sp>
        <p:nvSpPr>
          <p:cNvPr id="2055" name="二等辺三角形 2">
            <a:extLst>
              <a:ext uri="{FF2B5EF4-FFF2-40B4-BE49-F238E27FC236}">
                <a16:creationId xmlns:a16="http://schemas.microsoft.com/office/drawing/2014/main" id="{4583F4D1-772F-6CA4-9536-7B77774DF92B}"/>
              </a:ext>
            </a:extLst>
          </p:cNvPr>
          <p:cNvSpPr/>
          <p:nvPr/>
        </p:nvSpPr>
        <p:spPr>
          <a:xfrm rot="5400000">
            <a:off x="5480269" y="12118290"/>
            <a:ext cx="1071372" cy="170688"/>
          </a:xfrm>
          <a:prstGeom prst="triangle">
            <a:avLst>
              <a:gd name="adj" fmla="val 52874"/>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56" name="二等辺三角形 4">
            <a:extLst>
              <a:ext uri="{FF2B5EF4-FFF2-40B4-BE49-F238E27FC236}">
                <a16:creationId xmlns:a16="http://schemas.microsoft.com/office/drawing/2014/main" id="{A16D8ACE-F4F8-4664-3688-5E37E13E827D}"/>
              </a:ext>
            </a:extLst>
          </p:cNvPr>
          <p:cNvSpPr/>
          <p:nvPr/>
        </p:nvSpPr>
        <p:spPr>
          <a:xfrm rot="16200000">
            <a:off x="707594" y="12033961"/>
            <a:ext cx="1071372" cy="170688"/>
          </a:xfrm>
          <a:prstGeom prst="triangle">
            <a:avLst>
              <a:gd name="adj" fmla="val 52874"/>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58" name="テキスト ボックス 2057">
            <a:extLst>
              <a:ext uri="{FF2B5EF4-FFF2-40B4-BE49-F238E27FC236}">
                <a16:creationId xmlns:a16="http://schemas.microsoft.com/office/drawing/2014/main" id="{118BDBDE-1B0E-646F-746C-A745AF3A82A2}"/>
              </a:ext>
            </a:extLst>
          </p:cNvPr>
          <p:cNvSpPr txBox="1"/>
          <p:nvPr/>
        </p:nvSpPr>
        <p:spPr>
          <a:xfrm>
            <a:off x="676966" y="23444210"/>
            <a:ext cx="5270777" cy="2349361"/>
          </a:xfrm>
          <a:prstGeom prst="rect">
            <a:avLst/>
          </a:prstGeom>
          <a:noFill/>
        </p:spPr>
        <p:txBody>
          <a:bodyPr wrap="square" rtlCol="0">
            <a:spAutoFit/>
          </a:bodyPr>
          <a:lstStyle/>
          <a:p>
            <a:pPr algn="l"/>
            <a:r>
              <a:rPr lang="ja-JP" altLang="en-US" sz="1000" dirty="0">
                <a:solidFill>
                  <a:srgbClr val="49443D"/>
                </a:solidFill>
                <a:latin typeface="Proxima Nova"/>
              </a:rPr>
              <a:t>免責</a:t>
            </a:r>
            <a:endParaRPr lang="en-US" altLang="ja-JP" sz="1000" b="0" i="0" dirty="0">
              <a:solidFill>
                <a:srgbClr val="49443D"/>
              </a:solidFill>
              <a:effectLst/>
              <a:latin typeface="Proxima Nova"/>
            </a:endParaRPr>
          </a:p>
          <a:p>
            <a:pPr algn="l"/>
            <a:r>
              <a:rPr lang="ja-JP" altLang="en-US" sz="1000" b="0" i="0" dirty="0">
                <a:solidFill>
                  <a:srgbClr val="49443D"/>
                </a:solidFill>
                <a:effectLst/>
                <a:latin typeface="Proxima Nova"/>
              </a:rPr>
              <a:t>手数料無料、無利息の支払いプラン、</a:t>
            </a:r>
            <a:r>
              <a:rPr lang="en-US" altLang="ja-JP" sz="1000" b="0" i="0" dirty="0">
                <a:solidFill>
                  <a:srgbClr val="49443D"/>
                </a:solidFill>
                <a:effectLst/>
                <a:latin typeface="Proxima Nova"/>
              </a:rPr>
              <a:t>60 </a:t>
            </a:r>
            <a:r>
              <a:rPr lang="ja-JP" altLang="en-US" sz="1000" b="0" i="0" dirty="0">
                <a:solidFill>
                  <a:srgbClr val="49443D"/>
                </a:solidFill>
                <a:effectLst/>
                <a:latin typeface="Proxima Nova"/>
              </a:rPr>
              <a:t>日間の気が変わった場合の返品期間、すべてのオーティコン、ソニックの補聴器には、</a:t>
            </a:r>
            <a:r>
              <a:rPr lang="en-US" altLang="ja-JP" sz="1000" b="0" i="0" dirty="0">
                <a:solidFill>
                  <a:srgbClr val="49443D"/>
                </a:solidFill>
                <a:effectLst/>
                <a:latin typeface="Proxima Nova"/>
              </a:rPr>
              <a:t>12 </a:t>
            </a:r>
            <a:r>
              <a:rPr lang="ja-JP" altLang="en-US" sz="1000" b="0" i="0" dirty="0">
                <a:solidFill>
                  <a:srgbClr val="49443D"/>
                </a:solidFill>
                <a:effectLst/>
                <a:latin typeface="Proxima Nova"/>
              </a:rPr>
              <a:t>か月の補聴器紛失および損傷補償と </a:t>
            </a:r>
            <a:r>
              <a:rPr lang="en-US" altLang="ja-JP" sz="1000" b="0" i="0" dirty="0">
                <a:solidFill>
                  <a:srgbClr val="49443D"/>
                </a:solidFill>
                <a:effectLst/>
                <a:latin typeface="Proxima Nova"/>
              </a:rPr>
              <a:t>4 </a:t>
            </a:r>
            <a:r>
              <a:rPr lang="ja-JP" altLang="en-US" sz="1000" b="0" i="0" dirty="0">
                <a:solidFill>
                  <a:srgbClr val="49443D"/>
                </a:solidFill>
                <a:effectLst/>
                <a:latin typeface="Proxima Nova"/>
              </a:rPr>
              <a:t>年間の補聴器保証が含まれます。新日本補聴器アドバンテージの。 </a:t>
            </a:r>
            <a:r>
              <a:rPr lang="ja-JP" altLang="en-US" sz="1000" b="0" i="0" u="sng">
                <a:solidFill>
                  <a:srgbClr val="005DA9"/>
                </a:solidFill>
                <a:effectLst/>
                <a:latin typeface="Proxima Nova"/>
                <a:hlinkClick r:id="rId4"/>
              </a:rPr>
              <a:t>新日本補聴器のアドバンテージ</a:t>
            </a:r>
            <a:r>
              <a:rPr lang="ja-JP" altLang="en-US" sz="1000" b="0" i="0" u="sng" dirty="0">
                <a:solidFill>
                  <a:srgbClr val="005DA9"/>
                </a:solidFill>
                <a:effectLst/>
                <a:latin typeface="Proxima Nova"/>
                <a:hlinkClick r:id="rId4"/>
              </a:rPr>
              <a:t>の利用規約全文をお読みください</a:t>
            </a:r>
            <a:r>
              <a:rPr lang="ja-JP" altLang="en-US" sz="1000" b="0" i="0" dirty="0">
                <a:solidFill>
                  <a:srgbClr val="49443D"/>
                </a:solidFill>
                <a:effectLst/>
                <a:latin typeface="Proxima Nova"/>
              </a:rPr>
              <a:t>。</a:t>
            </a:r>
          </a:p>
          <a:p>
            <a:pPr algn="l"/>
            <a:endParaRPr lang="en-US" altLang="ja-JP" sz="1000" dirty="0">
              <a:solidFill>
                <a:srgbClr val="49443D"/>
              </a:solidFill>
              <a:latin typeface="Proxima Nova"/>
            </a:endParaRPr>
          </a:p>
          <a:p>
            <a:pPr algn="l"/>
            <a:r>
              <a:rPr lang="ja-JP" altLang="en-US" sz="1000" b="0" i="0" dirty="0">
                <a:solidFill>
                  <a:srgbClr val="49443D"/>
                </a:solidFill>
                <a:effectLst/>
                <a:latin typeface="Proxima Nova"/>
              </a:rPr>
              <a:t>試験用に選択される補聴器の適格性と正確なモデルは、資格のある臨床医の裁量で決定される聴力とライフスタイルのニーズによって異なります。</a:t>
            </a:r>
            <a:r>
              <a:rPr lang="ja-JP" altLang="en-US" sz="1000" b="0" i="0" u="sng" dirty="0">
                <a:solidFill>
                  <a:srgbClr val="005DA9"/>
                </a:solidFill>
                <a:effectLst/>
                <a:latin typeface="Proxima Nova"/>
                <a:hlinkClick r:id="rId5"/>
              </a:rPr>
              <a:t>補聴器トライアル利用規約の全文をお読みください</a:t>
            </a:r>
            <a:r>
              <a:rPr lang="ja-JP" altLang="en-US" sz="1000" b="0" i="0" dirty="0">
                <a:solidFill>
                  <a:srgbClr val="49443D"/>
                </a:solidFill>
                <a:effectLst/>
                <a:latin typeface="Proxima Nova"/>
              </a:rPr>
              <a:t>。 </a:t>
            </a:r>
          </a:p>
          <a:p>
            <a:pPr algn="l"/>
            <a:endParaRPr lang="en-US" altLang="ja-JP" sz="1000" b="0" i="0" baseline="30000" dirty="0">
              <a:solidFill>
                <a:srgbClr val="49443D"/>
              </a:solidFill>
              <a:effectLst/>
              <a:latin typeface="Proxima Nova"/>
            </a:endParaRPr>
          </a:p>
          <a:p>
            <a:pPr algn="l"/>
            <a:endParaRPr lang="en-US" altLang="ja-JP" sz="1000" b="0" i="0" dirty="0">
              <a:solidFill>
                <a:srgbClr val="49443D"/>
              </a:solidFill>
              <a:effectLst/>
              <a:latin typeface="Proxima Nova"/>
            </a:endParaRPr>
          </a:p>
          <a:p>
            <a:pPr algn="l"/>
            <a:endParaRPr lang="en-US" altLang="ja-JP" sz="1000" dirty="0">
              <a:solidFill>
                <a:srgbClr val="49443D"/>
              </a:solidFill>
              <a:latin typeface="Proxima Nova"/>
            </a:endParaRPr>
          </a:p>
          <a:p>
            <a:pPr algn="l"/>
            <a:endParaRPr lang="en-US" altLang="ja-JP" sz="1000" b="0" i="0" dirty="0">
              <a:solidFill>
                <a:srgbClr val="49443D"/>
              </a:solidFill>
              <a:effectLst/>
              <a:latin typeface="Proxima Nova"/>
            </a:endParaRPr>
          </a:p>
          <a:p>
            <a:pPr algn="l"/>
            <a:r>
              <a:rPr lang="ja-JP" altLang="en-US" sz="1000" b="0" i="0" dirty="0">
                <a:solidFill>
                  <a:srgbClr val="49443D"/>
                </a:solidFill>
                <a:effectLst/>
                <a:latin typeface="Proxima Nova"/>
              </a:rPr>
              <a:t>情報源</a:t>
            </a:r>
            <a:endParaRPr lang="en-US" altLang="ja-JP" sz="1000" baseline="30000" dirty="0">
              <a:solidFill>
                <a:srgbClr val="49443D"/>
              </a:solidFill>
              <a:latin typeface="Proxima Nova"/>
            </a:endParaRPr>
          </a:p>
          <a:p>
            <a:pPr algn="l"/>
            <a:r>
              <a:rPr lang="en-US" altLang="ja-JP" sz="1000" b="0" i="0" baseline="30000" dirty="0">
                <a:solidFill>
                  <a:srgbClr val="49443D"/>
                </a:solidFill>
                <a:effectLst/>
                <a:latin typeface="Proxima Nova"/>
              </a:rPr>
              <a:t>1</a:t>
            </a:r>
            <a:r>
              <a:rPr lang="ja-JP" altLang="en-US" sz="1000" b="0" i="0" dirty="0">
                <a:solidFill>
                  <a:srgbClr val="49443D"/>
                </a:solidFill>
                <a:effectLst/>
                <a:latin typeface="Proxima Nova"/>
              </a:rPr>
              <a:t>幸福と生活の質に関する世界的調査、</a:t>
            </a:r>
            <a:r>
              <a:rPr lang="en-US" altLang="ja-JP" sz="1000" b="0" i="0" dirty="0">
                <a:solidFill>
                  <a:srgbClr val="49443D"/>
                </a:solidFill>
                <a:effectLst/>
                <a:latin typeface="Proxima Nova"/>
              </a:rPr>
              <a:t>YouGov</a:t>
            </a:r>
            <a:r>
              <a:rPr lang="ja-JP" altLang="en-US" sz="1000" b="0" i="0" dirty="0">
                <a:solidFill>
                  <a:srgbClr val="49443D"/>
                </a:solidFill>
                <a:effectLst/>
                <a:latin typeface="Proxima Nova"/>
              </a:rPr>
              <a:t>、</a:t>
            </a:r>
            <a:r>
              <a:rPr lang="en-US" altLang="ja-JP" sz="1000" b="0" i="0" dirty="0">
                <a:solidFill>
                  <a:srgbClr val="49443D"/>
                </a:solidFill>
                <a:effectLst/>
                <a:latin typeface="Proxima Nova"/>
              </a:rPr>
              <a:t>2021 </a:t>
            </a:r>
            <a:r>
              <a:rPr lang="ja-JP" altLang="en-US" sz="1000" b="0" i="0" dirty="0">
                <a:solidFill>
                  <a:srgbClr val="49443D"/>
                </a:solidFill>
                <a:effectLst/>
                <a:latin typeface="Proxima Nova"/>
              </a:rPr>
              <a:t>年 </a:t>
            </a:r>
            <a:r>
              <a:rPr lang="en-US" altLang="ja-JP" sz="1000" b="0" i="0" dirty="0">
                <a:solidFill>
                  <a:srgbClr val="49443D"/>
                </a:solidFill>
                <a:effectLst/>
                <a:latin typeface="Proxima Nova"/>
              </a:rPr>
              <a:t>12 </a:t>
            </a:r>
            <a:r>
              <a:rPr lang="ja-JP" altLang="en-US" sz="1000" b="0" i="0" dirty="0">
                <a:solidFill>
                  <a:srgbClr val="49443D"/>
                </a:solidFill>
                <a:effectLst/>
                <a:latin typeface="Proxima Nova"/>
              </a:rPr>
              <a:t>月。</a:t>
            </a:r>
          </a:p>
        </p:txBody>
      </p:sp>
      <p:sp>
        <p:nvSpPr>
          <p:cNvPr id="2060" name="テキスト ボックス 2059">
            <a:extLst>
              <a:ext uri="{FF2B5EF4-FFF2-40B4-BE49-F238E27FC236}">
                <a16:creationId xmlns:a16="http://schemas.microsoft.com/office/drawing/2014/main" id="{4AFDE988-7246-D684-531D-A3B115CE931C}"/>
              </a:ext>
            </a:extLst>
          </p:cNvPr>
          <p:cNvSpPr txBox="1"/>
          <p:nvPr/>
        </p:nvSpPr>
        <p:spPr>
          <a:xfrm>
            <a:off x="2830479" y="8803507"/>
            <a:ext cx="3654253" cy="1692771"/>
          </a:xfrm>
          <a:prstGeom prst="rect">
            <a:avLst/>
          </a:prstGeom>
          <a:noFill/>
        </p:spPr>
        <p:txBody>
          <a:bodyPr wrap="square">
            <a:spAutoFit/>
          </a:bodyPr>
          <a:lstStyle/>
          <a:p>
            <a:pPr algn="l"/>
            <a:r>
              <a:rPr lang="ja-JP" altLang="en-US" sz="800" b="0" i="0" dirty="0">
                <a:effectLst/>
                <a:latin typeface="Proxima Nova"/>
              </a:rPr>
              <a:t>私たちは、聴覚が生活の質にどのような影響を与えるかを調査するために、世界中の </a:t>
            </a:r>
            <a:r>
              <a:rPr lang="en-US" altLang="ja-JP" sz="800" b="0" i="0" dirty="0">
                <a:effectLst/>
                <a:latin typeface="Proxima Nova"/>
              </a:rPr>
              <a:t>24,000 </a:t>
            </a:r>
            <a:r>
              <a:rPr lang="ja-JP" altLang="en-US" sz="800" b="0" i="0" dirty="0">
                <a:effectLst/>
                <a:latin typeface="Proxima Nova"/>
              </a:rPr>
              <a:t>人</a:t>
            </a:r>
            <a:r>
              <a:rPr lang="en-US" altLang="ja-JP" sz="800" b="0" i="0" dirty="0">
                <a:effectLst/>
                <a:latin typeface="Proxima Nova"/>
              </a:rPr>
              <a:t>*</a:t>
            </a:r>
            <a:r>
              <a:rPr lang="ja-JP" altLang="en-US" sz="800" b="0" i="0" dirty="0">
                <a:effectLst/>
                <a:latin typeface="Proxima Nova"/>
              </a:rPr>
              <a:t>の人々へヒアリングを行いました。補聴器を装着している人は、難聴を抱えながらも補聴器を使用していない人に比べて、生活の質が良好であると回答することが多いことがわかりました。また、</a:t>
            </a:r>
            <a:r>
              <a:rPr lang="en-US" altLang="ja-JP" sz="800" b="0" i="0" dirty="0">
                <a:effectLst/>
                <a:latin typeface="Proxima Nova"/>
              </a:rPr>
              <a:t>4 </a:t>
            </a:r>
            <a:r>
              <a:rPr lang="ja-JP" altLang="en-US" sz="800" b="0" i="0" dirty="0">
                <a:effectLst/>
                <a:latin typeface="Proxima Nova"/>
              </a:rPr>
              <a:t>人に </a:t>
            </a:r>
            <a:r>
              <a:rPr lang="en-US" altLang="ja-JP" sz="800" b="0" i="0" dirty="0">
                <a:effectLst/>
                <a:latin typeface="Proxima Nova"/>
              </a:rPr>
              <a:t>1 </a:t>
            </a:r>
            <a:r>
              <a:rPr lang="ja-JP" altLang="en-US" sz="800" b="0" i="0" dirty="0">
                <a:effectLst/>
                <a:latin typeface="Proxima Nova"/>
              </a:rPr>
              <a:t>人が、人間関係のストレスが軽減されたと回答しています。</a:t>
            </a:r>
            <a:r>
              <a:rPr lang="en-US" altLang="ja-JP" sz="800" b="0" i="0" baseline="30000" dirty="0">
                <a:effectLst/>
                <a:latin typeface="Proxima Nova"/>
              </a:rPr>
              <a:t>1</a:t>
            </a:r>
            <a:endParaRPr lang="ja-JP" altLang="en-US" sz="800" b="0" i="0" dirty="0">
              <a:effectLst/>
              <a:latin typeface="Proxima Nova"/>
            </a:endParaRPr>
          </a:p>
          <a:p>
            <a:pPr algn="l"/>
            <a:br>
              <a:rPr lang="ja-JP" altLang="en-US" sz="800" b="0" i="0" dirty="0">
                <a:effectLst/>
                <a:latin typeface="Proxima Nova"/>
              </a:rPr>
            </a:br>
            <a:r>
              <a:rPr lang="ja-JP" altLang="en-US" sz="800" b="0" i="0" dirty="0">
                <a:effectLst/>
                <a:latin typeface="Proxima Nova"/>
              </a:rPr>
              <a:t>聴覚測定を受けることは、より健康で幸せな生活への一歩です。医師から難聴の診断を受けた場合は、</a:t>
            </a:r>
            <a:r>
              <a:rPr lang="ja-JP" altLang="en-US" sz="800" dirty="0">
                <a:latin typeface="Proxima Nova"/>
              </a:rPr>
              <a:t>新日本補聴器グループの</a:t>
            </a:r>
            <a:r>
              <a:rPr lang="ja-JP" altLang="en-US" sz="800" b="0" i="0" dirty="0">
                <a:effectLst/>
                <a:latin typeface="Proxima Nova"/>
              </a:rPr>
              <a:t>販売店にて</a:t>
            </a:r>
            <a:r>
              <a:rPr lang="en-US" altLang="ja-JP" sz="800" b="0" i="0" dirty="0">
                <a:effectLst/>
                <a:latin typeface="Proxima Nova"/>
              </a:rPr>
              <a:t>2 </a:t>
            </a:r>
            <a:r>
              <a:rPr lang="ja-JP" altLang="en-US" sz="800" b="0" i="0" dirty="0">
                <a:effectLst/>
                <a:latin typeface="Proxima Nova"/>
              </a:rPr>
              <a:t>週間の無料</a:t>
            </a:r>
            <a:r>
              <a:rPr lang="ja-JP" altLang="en-US" sz="800" dirty="0">
                <a:latin typeface="Proxima Nova"/>
              </a:rPr>
              <a:t>試聴体験</a:t>
            </a:r>
            <a:r>
              <a:rPr lang="ja-JP" altLang="en-US" sz="800" b="0" i="0" dirty="0">
                <a:effectLst/>
                <a:latin typeface="Proxima Nova"/>
              </a:rPr>
              <a:t>について相談することができます。ぜひ、聴覚測定のご予約をしてください。それは、聴こえだけでなく、あなたのライフスタイルを大きく変える一歩になるはずです。</a:t>
            </a:r>
            <a:endParaRPr lang="en-US" altLang="ja-JP" sz="800" b="0" i="0" dirty="0">
              <a:effectLst/>
              <a:latin typeface="Proxima Nova"/>
            </a:endParaRPr>
          </a:p>
          <a:p>
            <a:pPr algn="l"/>
            <a:endParaRPr lang="en-US" altLang="ja-JP" sz="800" dirty="0">
              <a:latin typeface="Proxima Nova"/>
            </a:endParaRPr>
          </a:p>
          <a:p>
            <a:pPr algn="l"/>
            <a:r>
              <a:rPr lang="en-US" altLang="ja-JP" sz="800" b="0" i="0" dirty="0">
                <a:effectLst/>
                <a:latin typeface="Proxima Nova"/>
              </a:rPr>
              <a:t>*</a:t>
            </a:r>
            <a:r>
              <a:rPr lang="en-US" altLang="ja-JP" sz="800" b="0" i="0" dirty="0" err="1">
                <a:effectLst/>
                <a:latin typeface="Proxima Nova"/>
              </a:rPr>
              <a:t>Audika</a:t>
            </a:r>
            <a:r>
              <a:rPr lang="ja-JP" altLang="en-US" sz="800" b="0" i="0" dirty="0">
                <a:effectLst/>
                <a:latin typeface="Proxima Nova"/>
              </a:rPr>
              <a:t>グループ独自調査</a:t>
            </a:r>
            <a:endParaRPr lang="en-US" altLang="ja-JP" sz="800" b="0" i="0" dirty="0">
              <a:effectLst/>
              <a:latin typeface="Proxima Nova"/>
            </a:endParaRPr>
          </a:p>
        </p:txBody>
      </p:sp>
      <p:sp>
        <p:nvSpPr>
          <p:cNvPr id="2062" name="テキスト ボックス 2061">
            <a:extLst>
              <a:ext uri="{FF2B5EF4-FFF2-40B4-BE49-F238E27FC236}">
                <a16:creationId xmlns:a16="http://schemas.microsoft.com/office/drawing/2014/main" id="{4971F50C-24B6-9EE4-7C5C-0C5137030A3B}"/>
              </a:ext>
            </a:extLst>
          </p:cNvPr>
          <p:cNvSpPr txBox="1"/>
          <p:nvPr/>
        </p:nvSpPr>
        <p:spPr>
          <a:xfrm>
            <a:off x="288190" y="8499933"/>
            <a:ext cx="3429000" cy="276999"/>
          </a:xfrm>
          <a:prstGeom prst="rect">
            <a:avLst/>
          </a:prstGeom>
          <a:noFill/>
        </p:spPr>
        <p:txBody>
          <a:bodyPr wrap="square">
            <a:spAutoFit/>
          </a:bodyPr>
          <a:lstStyle/>
          <a:p>
            <a:pPr algn="l"/>
            <a:r>
              <a:rPr lang="en-US" altLang="ja-JP" sz="1200" b="1" dirty="0">
                <a:latin typeface="+mn-ea"/>
              </a:rPr>
              <a:t>1-2-</a:t>
            </a:r>
            <a:r>
              <a:rPr lang="ja-JP" altLang="en-US" sz="1200" b="1" dirty="0">
                <a:latin typeface="+mn-ea"/>
              </a:rPr>
              <a:t>③ </a:t>
            </a:r>
            <a:r>
              <a:rPr lang="ja-JP" altLang="en-US" sz="1200" b="1" i="0" dirty="0">
                <a:effectLst/>
                <a:latin typeface="Proxima Nova"/>
              </a:rPr>
              <a:t>補聴器により難聴を</a:t>
            </a:r>
            <a:r>
              <a:rPr lang="ja-JP" altLang="en-US" sz="1200" b="1" dirty="0">
                <a:latin typeface="Proxima Nova"/>
              </a:rPr>
              <a:t>改善する</a:t>
            </a:r>
            <a:endParaRPr lang="ja-JP" altLang="en-US" sz="1200" b="1" i="0" dirty="0">
              <a:effectLst/>
              <a:latin typeface="Proxima Nova"/>
            </a:endParaRPr>
          </a:p>
        </p:txBody>
      </p:sp>
      <p:sp>
        <p:nvSpPr>
          <p:cNvPr id="2066" name="正方形/長方形 2065">
            <a:extLst>
              <a:ext uri="{FF2B5EF4-FFF2-40B4-BE49-F238E27FC236}">
                <a16:creationId xmlns:a16="http://schemas.microsoft.com/office/drawing/2014/main" id="{53C50094-12CF-83C8-9E6A-00EB7CE37B21}"/>
              </a:ext>
            </a:extLst>
          </p:cNvPr>
          <p:cNvSpPr/>
          <p:nvPr/>
        </p:nvSpPr>
        <p:spPr>
          <a:xfrm>
            <a:off x="370062" y="8803507"/>
            <a:ext cx="2288735" cy="1624703"/>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6" name="テキスト ボックス 5">
            <a:extLst>
              <a:ext uri="{FF2B5EF4-FFF2-40B4-BE49-F238E27FC236}">
                <a16:creationId xmlns:a16="http://schemas.microsoft.com/office/drawing/2014/main" id="{890D9CD2-632E-7591-AB93-C25D4A3EA589}"/>
              </a:ext>
            </a:extLst>
          </p:cNvPr>
          <p:cNvSpPr txBox="1"/>
          <p:nvPr/>
        </p:nvSpPr>
        <p:spPr>
          <a:xfrm>
            <a:off x="5297215" y="6057278"/>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dirty="0">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7" name="テキスト ボックス 6">
            <a:extLst>
              <a:ext uri="{FF2B5EF4-FFF2-40B4-BE49-F238E27FC236}">
                <a16:creationId xmlns:a16="http://schemas.microsoft.com/office/drawing/2014/main" id="{7233EA0F-050D-5029-B773-ACD99CDC7BB2}"/>
              </a:ext>
            </a:extLst>
          </p:cNvPr>
          <p:cNvSpPr txBox="1"/>
          <p:nvPr/>
        </p:nvSpPr>
        <p:spPr>
          <a:xfrm>
            <a:off x="5322763" y="7984603"/>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dirty="0">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9" name="テキスト ボックス 8">
            <a:extLst>
              <a:ext uri="{FF2B5EF4-FFF2-40B4-BE49-F238E27FC236}">
                <a16:creationId xmlns:a16="http://schemas.microsoft.com/office/drawing/2014/main" id="{B49DF19B-24CE-6575-D4EE-8B79905B8AF4}"/>
              </a:ext>
            </a:extLst>
          </p:cNvPr>
          <p:cNvSpPr txBox="1"/>
          <p:nvPr/>
        </p:nvSpPr>
        <p:spPr>
          <a:xfrm>
            <a:off x="5358308" y="10189696"/>
            <a:ext cx="1249961" cy="246221"/>
          </a:xfrm>
          <a:prstGeom prst="rect">
            <a:avLst/>
          </a:prstGeom>
          <a:noFill/>
        </p:spPr>
        <p:txBody>
          <a:bodyPr wrap="square" rtlCol="0">
            <a:spAutoFit/>
          </a:bodyPr>
          <a:lstStyle/>
          <a:p>
            <a:r>
              <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rPr>
              <a:t>→予約画面</a:t>
            </a:r>
            <a:r>
              <a:rPr kumimoji="1" lang="ja-JP" altLang="en-US" sz="1000" b="1" dirty="0">
                <a:solidFill>
                  <a:schemeClr val="bg1"/>
                </a:solidFill>
                <a:highlight>
                  <a:srgbClr val="FF0000"/>
                </a:highlight>
              </a:rPr>
              <a:t>ボタン</a:t>
            </a:r>
            <a:endParaRPr kumimoji="1" lang="ja-JP" altLang="en-US" sz="1000" b="1" dirty="0">
              <a:solidFill>
                <a:schemeClr val="bg1"/>
              </a:solidFill>
              <a:highlight>
                <a:srgbClr val="FF0000"/>
              </a:highlight>
              <a:latin typeface="Kozuka Gothic Pro R" panose="020B0400000000000000" pitchFamily="34" charset="-128"/>
              <a:ea typeface="Kozuka Gothic Pro R" panose="020B0400000000000000" pitchFamily="34" charset="-128"/>
            </a:endParaRPr>
          </a:p>
        </p:txBody>
      </p:sp>
      <p:sp>
        <p:nvSpPr>
          <p:cNvPr id="4" name="テキスト ボックス 3">
            <a:extLst>
              <a:ext uri="{FF2B5EF4-FFF2-40B4-BE49-F238E27FC236}">
                <a16:creationId xmlns:a16="http://schemas.microsoft.com/office/drawing/2014/main" id="{7706B1CF-9B4D-988E-EE70-D9AA8C35EE8C}"/>
              </a:ext>
            </a:extLst>
          </p:cNvPr>
          <p:cNvSpPr txBox="1"/>
          <p:nvPr/>
        </p:nvSpPr>
        <p:spPr>
          <a:xfrm>
            <a:off x="415403" y="13949397"/>
            <a:ext cx="4259745" cy="276999"/>
          </a:xfrm>
          <a:prstGeom prst="rect">
            <a:avLst/>
          </a:prstGeom>
          <a:noFill/>
        </p:spPr>
        <p:txBody>
          <a:bodyPr wrap="square" rtlCol="0">
            <a:spAutoFit/>
          </a:bodyPr>
          <a:lstStyle/>
          <a:p>
            <a:r>
              <a:rPr lang="en-US" altLang="ja-JP" sz="1200" b="1" dirty="0"/>
              <a:t>1-2-</a:t>
            </a:r>
            <a:r>
              <a:rPr lang="ja-JP" altLang="en-US" sz="1200" b="1" dirty="0"/>
              <a:t>④ 補聴器を利用するメリット</a:t>
            </a:r>
          </a:p>
        </p:txBody>
      </p:sp>
      <p:sp>
        <p:nvSpPr>
          <p:cNvPr id="10" name="テキスト ボックス 9">
            <a:extLst>
              <a:ext uri="{FF2B5EF4-FFF2-40B4-BE49-F238E27FC236}">
                <a16:creationId xmlns:a16="http://schemas.microsoft.com/office/drawing/2014/main" id="{8E879B83-DA82-7B15-A67C-398C58CBFBC4}"/>
              </a:ext>
            </a:extLst>
          </p:cNvPr>
          <p:cNvSpPr txBox="1"/>
          <p:nvPr/>
        </p:nvSpPr>
        <p:spPr>
          <a:xfrm>
            <a:off x="461123" y="14181734"/>
            <a:ext cx="5882641" cy="338554"/>
          </a:xfrm>
          <a:prstGeom prst="rect">
            <a:avLst/>
          </a:prstGeom>
          <a:noFill/>
        </p:spPr>
        <p:txBody>
          <a:bodyPr wrap="square" rtlCol="0">
            <a:spAutoFit/>
          </a:bodyPr>
          <a:lstStyle/>
          <a:p>
            <a:r>
              <a:rPr kumimoji="1" lang="ja-JP" altLang="en-US" sz="800" dirty="0"/>
              <a:t>補聴器の装用は聴こえやすさだけではなく、精神面や生活面にも積極的なプラスの影響があげられます。お客様の聴こえに合った補聴器を手にすることで、これまでの日常にいくつもの変化が期待できるでしょう。</a:t>
            </a:r>
          </a:p>
        </p:txBody>
      </p:sp>
      <p:sp>
        <p:nvSpPr>
          <p:cNvPr id="11" name="四角形: 角を丸くする 7">
            <a:extLst>
              <a:ext uri="{FF2B5EF4-FFF2-40B4-BE49-F238E27FC236}">
                <a16:creationId xmlns:a16="http://schemas.microsoft.com/office/drawing/2014/main" id="{3860434C-5624-968D-3D9C-D9D03B956A7D}"/>
              </a:ext>
            </a:extLst>
          </p:cNvPr>
          <p:cNvSpPr/>
          <p:nvPr/>
        </p:nvSpPr>
        <p:spPr>
          <a:xfrm>
            <a:off x="520251" y="14552624"/>
            <a:ext cx="1807917" cy="951526"/>
          </a:xfrm>
          <a:prstGeom prst="roundRect">
            <a:avLst/>
          </a:prstGeom>
          <a:solidFill>
            <a:schemeClr val="bg1">
              <a:lumMod val="95000"/>
            </a:schemeClr>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chemeClr val="tx1"/>
                </a:solidFill>
              </a:rPr>
              <a:t>イメージ</a:t>
            </a:r>
          </a:p>
        </p:txBody>
      </p:sp>
      <p:sp>
        <p:nvSpPr>
          <p:cNvPr id="12" name="四角形: 角を丸くする 8">
            <a:extLst>
              <a:ext uri="{FF2B5EF4-FFF2-40B4-BE49-F238E27FC236}">
                <a16:creationId xmlns:a16="http://schemas.microsoft.com/office/drawing/2014/main" id="{DB5EB8DB-A3D8-CC99-9068-AABAB92313F5}"/>
              </a:ext>
            </a:extLst>
          </p:cNvPr>
          <p:cNvSpPr/>
          <p:nvPr/>
        </p:nvSpPr>
        <p:spPr>
          <a:xfrm>
            <a:off x="2536910" y="14550644"/>
            <a:ext cx="1807917" cy="951526"/>
          </a:xfrm>
          <a:prstGeom prst="roundRect">
            <a:avLst/>
          </a:prstGeom>
          <a:solidFill>
            <a:schemeClr val="bg1">
              <a:lumMod val="95000"/>
            </a:schemeClr>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イメージ</a:t>
            </a:r>
          </a:p>
        </p:txBody>
      </p:sp>
      <p:sp>
        <p:nvSpPr>
          <p:cNvPr id="13" name="四角形: 角を丸くする 9">
            <a:extLst>
              <a:ext uri="{FF2B5EF4-FFF2-40B4-BE49-F238E27FC236}">
                <a16:creationId xmlns:a16="http://schemas.microsoft.com/office/drawing/2014/main" id="{599402C8-1772-7534-B445-40CAE621DBEE}"/>
              </a:ext>
            </a:extLst>
          </p:cNvPr>
          <p:cNvSpPr/>
          <p:nvPr/>
        </p:nvSpPr>
        <p:spPr>
          <a:xfrm>
            <a:off x="4508720" y="14562685"/>
            <a:ext cx="1807917" cy="951526"/>
          </a:xfrm>
          <a:prstGeom prst="roundRect">
            <a:avLst/>
          </a:prstGeom>
          <a:solidFill>
            <a:schemeClr val="bg1">
              <a:lumMod val="95000"/>
            </a:schemeClr>
          </a:solidFill>
          <a:ln w="127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rPr>
              <a:t>イメージ</a:t>
            </a:r>
          </a:p>
        </p:txBody>
      </p:sp>
      <p:sp>
        <p:nvSpPr>
          <p:cNvPr id="14" name="テキスト ボックス 13">
            <a:extLst>
              <a:ext uri="{FF2B5EF4-FFF2-40B4-BE49-F238E27FC236}">
                <a16:creationId xmlns:a16="http://schemas.microsoft.com/office/drawing/2014/main" id="{CDC4838E-9110-F7FF-0C10-0F7FF8D20723}"/>
              </a:ext>
            </a:extLst>
          </p:cNvPr>
          <p:cNvSpPr txBox="1"/>
          <p:nvPr/>
        </p:nvSpPr>
        <p:spPr>
          <a:xfrm>
            <a:off x="2444935" y="15602918"/>
            <a:ext cx="1740586" cy="1338828"/>
          </a:xfrm>
          <a:prstGeom prst="rect">
            <a:avLst/>
          </a:prstGeom>
          <a:noFill/>
        </p:spPr>
        <p:txBody>
          <a:bodyPr wrap="square" rtlCol="0">
            <a:spAutoFit/>
          </a:bodyPr>
          <a:lstStyle/>
          <a:p>
            <a:r>
              <a:rPr lang="ja-JP" altLang="en-US" sz="900" b="1" dirty="0"/>
              <a:t>積極的に新しい世界へ</a:t>
            </a:r>
            <a:endParaRPr lang="en-US" altLang="ja-JP" sz="900" b="1" dirty="0"/>
          </a:p>
          <a:p>
            <a:endParaRPr lang="en-US" altLang="ja-JP" sz="800" dirty="0"/>
          </a:p>
          <a:p>
            <a:r>
              <a:rPr lang="ja-JP" altLang="en-US" sz="800" dirty="0"/>
              <a:t>今まであきらめていた新しい趣味や</a:t>
            </a:r>
            <a:r>
              <a:rPr lang="ja-JP" altLang="en-US" sz="800" dirty="0">
                <a:solidFill>
                  <a:srgbClr val="FF0000"/>
                </a:solidFill>
              </a:rPr>
              <a:t>イベントなども</a:t>
            </a:r>
            <a:r>
              <a:rPr lang="ja-JP" altLang="en-US" sz="800" dirty="0"/>
              <a:t>、補聴器を使うことで安心して参加できるようになるかもしれません。新しい体験をし、新しい出会いがあり、会話も弾めば仲間も増え、充実した毎日を過ごせます。</a:t>
            </a:r>
            <a:endParaRPr lang="en-US" altLang="ja-JP" sz="800" dirty="0"/>
          </a:p>
          <a:p>
            <a:endParaRPr lang="en-US" altLang="ja-JP" sz="800" dirty="0"/>
          </a:p>
        </p:txBody>
      </p:sp>
      <p:sp>
        <p:nvSpPr>
          <p:cNvPr id="15" name="テキスト ボックス 14">
            <a:extLst>
              <a:ext uri="{FF2B5EF4-FFF2-40B4-BE49-F238E27FC236}">
                <a16:creationId xmlns:a16="http://schemas.microsoft.com/office/drawing/2014/main" id="{51F2E193-12BF-328F-7A1E-E10B31727AB3}"/>
              </a:ext>
            </a:extLst>
          </p:cNvPr>
          <p:cNvSpPr txBox="1"/>
          <p:nvPr/>
        </p:nvSpPr>
        <p:spPr>
          <a:xfrm>
            <a:off x="4472799" y="15602919"/>
            <a:ext cx="1740587" cy="1215717"/>
          </a:xfrm>
          <a:prstGeom prst="rect">
            <a:avLst/>
          </a:prstGeom>
          <a:noFill/>
        </p:spPr>
        <p:txBody>
          <a:bodyPr wrap="square" rtlCol="0">
            <a:spAutoFit/>
          </a:bodyPr>
          <a:lstStyle/>
          <a:p>
            <a:r>
              <a:rPr lang="ja-JP" altLang="en-US" sz="900" b="1" dirty="0"/>
              <a:t>精神に余裕が生まれる</a:t>
            </a:r>
            <a:endParaRPr lang="en-US" altLang="ja-JP" sz="900" b="1" dirty="0"/>
          </a:p>
          <a:p>
            <a:endParaRPr lang="en-US" altLang="ja-JP" sz="800" dirty="0"/>
          </a:p>
          <a:p>
            <a:r>
              <a:rPr lang="ja-JP" altLang="en-US" sz="800" dirty="0"/>
              <a:t>難聴の方は、聴こえにエネルギーを費やすことで消耗してしまい家族の助力が必要な場合があります。</a:t>
            </a:r>
            <a:endParaRPr lang="en-US" altLang="ja-JP" sz="800" dirty="0"/>
          </a:p>
          <a:p>
            <a:r>
              <a:rPr kumimoji="1" lang="ja-JP" altLang="en-US" sz="800" dirty="0"/>
              <a:t>補聴器で聴こえが改善すると、</a:t>
            </a:r>
            <a:r>
              <a:rPr lang="ja-JP" altLang="en-US" sz="800" dirty="0"/>
              <a:t>今まで家族に頼っていた</a:t>
            </a:r>
            <a:r>
              <a:rPr kumimoji="1" lang="ja-JP" altLang="en-US" sz="800" dirty="0"/>
              <a:t>ことが</a:t>
            </a:r>
            <a:r>
              <a:rPr kumimoji="1" lang="ja-JP" altLang="en-US" sz="800" dirty="0">
                <a:solidFill>
                  <a:srgbClr val="FF0000"/>
                </a:solidFill>
              </a:rPr>
              <a:t>一人</a:t>
            </a:r>
            <a:r>
              <a:rPr kumimoji="1" lang="ja-JP" altLang="en-US" sz="800" dirty="0"/>
              <a:t>でできるようになり、自分に自信がもてるようになります。</a:t>
            </a:r>
            <a:endParaRPr lang="en-US" altLang="ja-JP" sz="800" dirty="0"/>
          </a:p>
        </p:txBody>
      </p:sp>
      <p:sp>
        <p:nvSpPr>
          <p:cNvPr id="17" name="テキスト ボックス 16">
            <a:extLst>
              <a:ext uri="{FF2B5EF4-FFF2-40B4-BE49-F238E27FC236}">
                <a16:creationId xmlns:a16="http://schemas.microsoft.com/office/drawing/2014/main" id="{1E7F589F-FC4D-F9A9-D982-1549C31701BB}"/>
              </a:ext>
            </a:extLst>
          </p:cNvPr>
          <p:cNvSpPr txBox="1"/>
          <p:nvPr/>
        </p:nvSpPr>
        <p:spPr>
          <a:xfrm>
            <a:off x="509120" y="15593707"/>
            <a:ext cx="1740585" cy="1231106"/>
          </a:xfrm>
          <a:prstGeom prst="rect">
            <a:avLst/>
          </a:prstGeom>
          <a:noFill/>
        </p:spPr>
        <p:txBody>
          <a:bodyPr wrap="square">
            <a:spAutoFit/>
          </a:bodyPr>
          <a:lstStyle/>
          <a:p>
            <a:r>
              <a:rPr lang="ja-JP" altLang="en-US" sz="900" b="1" dirty="0"/>
              <a:t>良好な人間関係を築く</a:t>
            </a:r>
            <a:endParaRPr lang="en-US" altLang="ja-JP" sz="900" b="1" dirty="0"/>
          </a:p>
          <a:p>
            <a:endParaRPr lang="en-US" altLang="ja-JP" sz="800" b="1" dirty="0"/>
          </a:p>
          <a:p>
            <a:r>
              <a:rPr lang="ja-JP" altLang="en-US" sz="800" dirty="0"/>
              <a:t>難聴の方は、会話をしている相手の言葉が聴き取れないためにコミュニケーションに消極的になっている場合があります。補聴器を使うことで、積極的に家族や友人との交流がはかれ、良好な人間関係を築くことができるでしょう。</a:t>
            </a:r>
            <a:endParaRPr kumimoji="1" lang="ja-JP" altLang="en-US" sz="800" dirty="0"/>
          </a:p>
        </p:txBody>
      </p:sp>
      <p:sp>
        <p:nvSpPr>
          <p:cNvPr id="18" name="正方形/長方形 17">
            <a:extLst>
              <a:ext uri="{FF2B5EF4-FFF2-40B4-BE49-F238E27FC236}">
                <a16:creationId xmlns:a16="http://schemas.microsoft.com/office/drawing/2014/main" id="{33393FB8-8FE3-598B-3AB3-01AF3262ABC5}"/>
              </a:ext>
            </a:extLst>
          </p:cNvPr>
          <p:cNvSpPr/>
          <p:nvPr/>
        </p:nvSpPr>
        <p:spPr>
          <a:xfrm>
            <a:off x="232172" y="13907558"/>
            <a:ext cx="6390034" cy="9017586"/>
          </a:xfrm>
          <a:prstGeom prst="rect">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25C2B8D9-EA08-4A5C-67E5-9A07AA9E2FD6}"/>
              </a:ext>
            </a:extLst>
          </p:cNvPr>
          <p:cNvSpPr txBox="1"/>
          <p:nvPr/>
        </p:nvSpPr>
        <p:spPr>
          <a:xfrm>
            <a:off x="211651" y="13663816"/>
            <a:ext cx="1030349" cy="230832"/>
          </a:xfrm>
          <a:prstGeom prst="rect">
            <a:avLst/>
          </a:prstGeom>
          <a:solidFill>
            <a:srgbClr val="FF0000"/>
          </a:solidFill>
        </p:spPr>
        <p:txBody>
          <a:bodyPr wrap="square" rtlCol="0">
            <a:spAutoFit/>
          </a:bodyPr>
          <a:lstStyle/>
          <a:p>
            <a:r>
              <a:rPr kumimoji="1" lang="ja-JP" altLang="en-US" sz="900" b="1" dirty="0">
                <a:solidFill>
                  <a:schemeClr val="bg1"/>
                </a:solidFill>
              </a:rPr>
              <a:t>新規コンテンツ</a:t>
            </a:r>
          </a:p>
        </p:txBody>
      </p:sp>
      <p:sp>
        <p:nvSpPr>
          <p:cNvPr id="2059" name="テキスト ボックス 2058">
            <a:extLst>
              <a:ext uri="{FF2B5EF4-FFF2-40B4-BE49-F238E27FC236}">
                <a16:creationId xmlns:a16="http://schemas.microsoft.com/office/drawing/2014/main" id="{242C45E6-38FD-F018-24E6-4617BFA163F4}"/>
              </a:ext>
            </a:extLst>
          </p:cNvPr>
          <p:cNvSpPr txBox="1"/>
          <p:nvPr/>
        </p:nvSpPr>
        <p:spPr>
          <a:xfrm>
            <a:off x="507392" y="17448401"/>
            <a:ext cx="5558487" cy="338554"/>
          </a:xfrm>
          <a:prstGeom prst="rect">
            <a:avLst/>
          </a:prstGeom>
          <a:noFill/>
        </p:spPr>
        <p:txBody>
          <a:bodyPr wrap="square" rtlCol="0">
            <a:spAutoFit/>
          </a:bodyPr>
          <a:lstStyle/>
          <a:p>
            <a:r>
              <a:rPr lang="ja-JP" altLang="en-US" sz="800" b="0" i="0" dirty="0">
                <a:solidFill>
                  <a:srgbClr val="3B3C3D"/>
                </a:solidFill>
                <a:effectLst/>
                <a:latin typeface="Soho Gothic W01 Regular"/>
              </a:rPr>
              <a:t>補聴器を装用し始めて数日から数週間、特に補聴器を初めて使用される方は、耳慣れない音が聞こえて来ると感じるかもしれません。下記の</a:t>
            </a:r>
            <a:r>
              <a:rPr lang="en-US" altLang="ja-JP" sz="800" b="0" i="0" dirty="0">
                <a:solidFill>
                  <a:srgbClr val="3B3C3D"/>
                </a:solidFill>
                <a:effectLst/>
                <a:latin typeface="Soho Gothic W01 Regular"/>
              </a:rPr>
              <a:t>6</a:t>
            </a:r>
            <a:r>
              <a:rPr lang="ja-JP" altLang="en-US" sz="800" b="0" i="0" dirty="0">
                <a:solidFill>
                  <a:srgbClr val="3B3C3D"/>
                </a:solidFill>
                <a:effectLst/>
                <a:latin typeface="Soho Gothic W01 Regular"/>
              </a:rPr>
              <a:t>つのヒントで、新しい音や長い間聞いていなかった音に慣れていくことができます。</a:t>
            </a:r>
            <a:endParaRPr kumimoji="1" lang="ja-JP" altLang="en-US" sz="800" dirty="0"/>
          </a:p>
        </p:txBody>
      </p:sp>
      <p:sp>
        <p:nvSpPr>
          <p:cNvPr id="2061" name="テキスト ボックス 2060">
            <a:extLst>
              <a:ext uri="{FF2B5EF4-FFF2-40B4-BE49-F238E27FC236}">
                <a16:creationId xmlns:a16="http://schemas.microsoft.com/office/drawing/2014/main" id="{FBB7D2A3-0754-BB10-437A-EBA729FD022F}"/>
              </a:ext>
            </a:extLst>
          </p:cNvPr>
          <p:cNvSpPr txBox="1"/>
          <p:nvPr/>
        </p:nvSpPr>
        <p:spPr>
          <a:xfrm>
            <a:off x="4590158" y="21447299"/>
            <a:ext cx="1511141" cy="230832"/>
          </a:xfrm>
          <a:prstGeom prst="rect">
            <a:avLst/>
          </a:prstGeom>
          <a:noFill/>
        </p:spPr>
        <p:txBody>
          <a:bodyPr wrap="square">
            <a:spAutoFit/>
          </a:bodyPr>
          <a:lstStyle/>
          <a:p>
            <a:r>
              <a:rPr lang="ja-JP" altLang="en-US" sz="900" b="1" dirty="0"/>
              <a:t>6. 長い時間使用してみる</a:t>
            </a:r>
          </a:p>
        </p:txBody>
      </p:sp>
      <p:sp>
        <p:nvSpPr>
          <p:cNvPr id="2073" name="テキスト ボックス 2072">
            <a:extLst>
              <a:ext uri="{FF2B5EF4-FFF2-40B4-BE49-F238E27FC236}">
                <a16:creationId xmlns:a16="http://schemas.microsoft.com/office/drawing/2014/main" id="{7BB9A24C-64AF-CAC1-7F29-F5AA0D471753}"/>
              </a:ext>
            </a:extLst>
          </p:cNvPr>
          <p:cNvSpPr txBox="1"/>
          <p:nvPr/>
        </p:nvSpPr>
        <p:spPr>
          <a:xfrm>
            <a:off x="461123" y="19064493"/>
            <a:ext cx="1914368" cy="230832"/>
          </a:xfrm>
          <a:prstGeom prst="rect">
            <a:avLst/>
          </a:prstGeom>
          <a:noFill/>
        </p:spPr>
        <p:txBody>
          <a:bodyPr wrap="square">
            <a:spAutoFit/>
          </a:bodyPr>
          <a:lstStyle/>
          <a:p>
            <a:r>
              <a:rPr lang="ja-JP" altLang="en-US" sz="900" b="1" dirty="0"/>
              <a:t>1.家の中の静かな場所での練習</a:t>
            </a:r>
          </a:p>
        </p:txBody>
      </p:sp>
      <p:sp>
        <p:nvSpPr>
          <p:cNvPr id="2074" name="テキスト ボックス 2073">
            <a:extLst>
              <a:ext uri="{FF2B5EF4-FFF2-40B4-BE49-F238E27FC236}">
                <a16:creationId xmlns:a16="http://schemas.microsoft.com/office/drawing/2014/main" id="{C038944F-81BC-C574-6F0B-7B2E3233FE3F}"/>
              </a:ext>
            </a:extLst>
          </p:cNvPr>
          <p:cNvSpPr txBox="1"/>
          <p:nvPr/>
        </p:nvSpPr>
        <p:spPr>
          <a:xfrm>
            <a:off x="2494649" y="19060672"/>
            <a:ext cx="1143000" cy="230832"/>
          </a:xfrm>
          <a:prstGeom prst="rect">
            <a:avLst/>
          </a:prstGeom>
          <a:noFill/>
        </p:spPr>
        <p:txBody>
          <a:bodyPr wrap="square">
            <a:spAutoFit/>
          </a:bodyPr>
          <a:lstStyle/>
          <a:p>
            <a:r>
              <a:rPr lang="ja-JP" altLang="en-US" sz="900" b="1" dirty="0"/>
              <a:t>2.一対一の会話</a:t>
            </a:r>
          </a:p>
        </p:txBody>
      </p:sp>
      <p:sp>
        <p:nvSpPr>
          <p:cNvPr id="2075" name="テキスト ボックス 2074">
            <a:extLst>
              <a:ext uri="{FF2B5EF4-FFF2-40B4-BE49-F238E27FC236}">
                <a16:creationId xmlns:a16="http://schemas.microsoft.com/office/drawing/2014/main" id="{4FA8DF00-89BA-A234-EA94-76BB1492726B}"/>
              </a:ext>
            </a:extLst>
          </p:cNvPr>
          <p:cNvSpPr txBox="1"/>
          <p:nvPr/>
        </p:nvSpPr>
        <p:spPr>
          <a:xfrm>
            <a:off x="4599819" y="19077199"/>
            <a:ext cx="1574522" cy="230832"/>
          </a:xfrm>
          <a:prstGeom prst="rect">
            <a:avLst/>
          </a:prstGeom>
          <a:noFill/>
        </p:spPr>
        <p:txBody>
          <a:bodyPr wrap="square">
            <a:spAutoFit/>
          </a:bodyPr>
          <a:lstStyle/>
          <a:p>
            <a:r>
              <a:rPr lang="ja-JP" altLang="en-US" sz="900" b="1" dirty="0"/>
              <a:t>3.ラジオやテレビを聴く</a:t>
            </a:r>
          </a:p>
        </p:txBody>
      </p:sp>
      <p:sp>
        <p:nvSpPr>
          <p:cNvPr id="2076" name="テキスト ボックス 2075">
            <a:extLst>
              <a:ext uri="{FF2B5EF4-FFF2-40B4-BE49-F238E27FC236}">
                <a16:creationId xmlns:a16="http://schemas.microsoft.com/office/drawing/2014/main" id="{56F799AC-09BA-513A-6E45-2410FAC69986}"/>
              </a:ext>
            </a:extLst>
          </p:cNvPr>
          <p:cNvSpPr txBox="1"/>
          <p:nvPr/>
        </p:nvSpPr>
        <p:spPr>
          <a:xfrm>
            <a:off x="441132" y="21439712"/>
            <a:ext cx="1394460" cy="230832"/>
          </a:xfrm>
          <a:prstGeom prst="rect">
            <a:avLst/>
          </a:prstGeom>
          <a:noFill/>
        </p:spPr>
        <p:txBody>
          <a:bodyPr wrap="square">
            <a:spAutoFit/>
          </a:bodyPr>
          <a:lstStyle/>
          <a:p>
            <a:r>
              <a:rPr lang="ja-JP" altLang="en-US" sz="900" b="1" dirty="0"/>
              <a:t>4.複数の人数での会話</a:t>
            </a:r>
          </a:p>
        </p:txBody>
      </p:sp>
      <p:sp>
        <p:nvSpPr>
          <p:cNvPr id="2077" name="テキスト ボックス 2076">
            <a:extLst>
              <a:ext uri="{FF2B5EF4-FFF2-40B4-BE49-F238E27FC236}">
                <a16:creationId xmlns:a16="http://schemas.microsoft.com/office/drawing/2014/main" id="{49BFBDFE-9531-A212-8089-46925F543228}"/>
              </a:ext>
            </a:extLst>
          </p:cNvPr>
          <p:cNvSpPr txBox="1"/>
          <p:nvPr/>
        </p:nvSpPr>
        <p:spPr>
          <a:xfrm>
            <a:off x="2511448" y="21460479"/>
            <a:ext cx="1000770" cy="230832"/>
          </a:xfrm>
          <a:prstGeom prst="rect">
            <a:avLst/>
          </a:prstGeom>
          <a:noFill/>
        </p:spPr>
        <p:txBody>
          <a:bodyPr wrap="square">
            <a:spAutoFit/>
          </a:bodyPr>
          <a:lstStyle/>
          <a:p>
            <a:r>
              <a:rPr lang="ja-JP" altLang="en-US" sz="900" b="1" dirty="0"/>
              <a:t>5.電話で話す</a:t>
            </a:r>
          </a:p>
        </p:txBody>
      </p:sp>
      <p:sp>
        <p:nvSpPr>
          <p:cNvPr id="2116" name="テキスト ボックス 2115">
            <a:extLst>
              <a:ext uri="{FF2B5EF4-FFF2-40B4-BE49-F238E27FC236}">
                <a16:creationId xmlns:a16="http://schemas.microsoft.com/office/drawing/2014/main" id="{CE499CC7-B6DC-E11B-6651-5427590D2A96}"/>
              </a:ext>
            </a:extLst>
          </p:cNvPr>
          <p:cNvSpPr txBox="1"/>
          <p:nvPr/>
        </p:nvSpPr>
        <p:spPr>
          <a:xfrm>
            <a:off x="420751" y="19216365"/>
            <a:ext cx="1928289" cy="830997"/>
          </a:xfrm>
          <a:prstGeom prst="rect">
            <a:avLst/>
          </a:prstGeom>
          <a:noFill/>
        </p:spPr>
        <p:txBody>
          <a:bodyPr wrap="square" rtlCol="0">
            <a:spAutoFit/>
          </a:bodyPr>
          <a:lstStyle/>
          <a:p>
            <a:r>
              <a:rPr kumimoji="1" lang="ja-JP" altLang="en-US" sz="800" dirty="0"/>
              <a:t>家の中などといった静かな場所で補聴器をつけ、新たに聞こえてくるいろいろな音に慣れましょう。今まで聞こえていた音も補聴器で聞くと感じが違って聞こえることがありますが、徐々に周囲の音に慣れていきます。</a:t>
            </a:r>
          </a:p>
        </p:txBody>
      </p:sp>
      <p:sp>
        <p:nvSpPr>
          <p:cNvPr id="2118" name="テキスト ボックス 2117">
            <a:extLst>
              <a:ext uri="{FF2B5EF4-FFF2-40B4-BE49-F238E27FC236}">
                <a16:creationId xmlns:a16="http://schemas.microsoft.com/office/drawing/2014/main" id="{2BCDE690-2454-01CE-5EF6-48900A29915C}"/>
              </a:ext>
            </a:extLst>
          </p:cNvPr>
          <p:cNvSpPr txBox="1"/>
          <p:nvPr/>
        </p:nvSpPr>
        <p:spPr>
          <a:xfrm>
            <a:off x="2463798" y="19232026"/>
            <a:ext cx="1999545" cy="954107"/>
          </a:xfrm>
          <a:prstGeom prst="rect">
            <a:avLst/>
          </a:prstGeom>
          <a:noFill/>
        </p:spPr>
        <p:txBody>
          <a:bodyPr wrap="square" rtlCol="0">
            <a:spAutoFit/>
          </a:bodyPr>
          <a:lstStyle/>
          <a:p>
            <a:r>
              <a:rPr kumimoji="1" lang="ja-JP" altLang="en-US" sz="800" dirty="0"/>
              <a:t>静かな部屋で、お互いの顔の表情を読み取りやすいように、向かい合って座ってください。最初は少し大きく騒がしく感じるかもしれませんが、音声に適応していくにつれて、人の声が以前よりもより鮮明に聞こえるようになります。</a:t>
            </a:r>
          </a:p>
        </p:txBody>
      </p:sp>
      <p:sp>
        <p:nvSpPr>
          <p:cNvPr id="2119" name="テキスト ボックス 2118">
            <a:extLst>
              <a:ext uri="{FF2B5EF4-FFF2-40B4-BE49-F238E27FC236}">
                <a16:creationId xmlns:a16="http://schemas.microsoft.com/office/drawing/2014/main" id="{3770A5BC-922D-93E1-6062-24C1F38C689F}"/>
              </a:ext>
            </a:extLst>
          </p:cNvPr>
          <p:cNvSpPr txBox="1"/>
          <p:nvPr/>
        </p:nvSpPr>
        <p:spPr>
          <a:xfrm>
            <a:off x="4574400" y="19241159"/>
            <a:ext cx="1922813" cy="584775"/>
          </a:xfrm>
          <a:prstGeom prst="rect">
            <a:avLst/>
          </a:prstGeom>
          <a:noFill/>
        </p:spPr>
        <p:txBody>
          <a:bodyPr wrap="square" rtlCol="0">
            <a:spAutoFit/>
          </a:bodyPr>
          <a:lstStyle/>
          <a:p>
            <a:r>
              <a:rPr kumimoji="1" lang="ja-JP" altLang="en-US" sz="800" dirty="0"/>
              <a:t>最初は言葉が聞き取りやすいニュース番組を視聴してみてください。そして、慣れてきたら他の番組をお試しください。</a:t>
            </a:r>
          </a:p>
        </p:txBody>
      </p:sp>
      <p:sp>
        <p:nvSpPr>
          <p:cNvPr id="2129" name="テキスト ボックス 2128">
            <a:extLst>
              <a:ext uri="{FF2B5EF4-FFF2-40B4-BE49-F238E27FC236}">
                <a16:creationId xmlns:a16="http://schemas.microsoft.com/office/drawing/2014/main" id="{4C72852F-F219-1C6C-DF0F-A233B7138B65}"/>
              </a:ext>
            </a:extLst>
          </p:cNvPr>
          <p:cNvSpPr txBox="1"/>
          <p:nvPr/>
        </p:nvSpPr>
        <p:spPr>
          <a:xfrm>
            <a:off x="397860" y="17223428"/>
            <a:ext cx="4259745" cy="276999"/>
          </a:xfrm>
          <a:prstGeom prst="rect">
            <a:avLst/>
          </a:prstGeom>
          <a:noFill/>
        </p:spPr>
        <p:txBody>
          <a:bodyPr wrap="square" rtlCol="0">
            <a:spAutoFit/>
          </a:bodyPr>
          <a:lstStyle/>
          <a:p>
            <a:r>
              <a:rPr lang="en-US" altLang="ja-JP" sz="1200" b="1" dirty="0"/>
              <a:t>1-2-</a:t>
            </a:r>
            <a:r>
              <a:rPr lang="ja-JP" altLang="en-US" sz="1200" b="1" dirty="0"/>
              <a:t>⑤ 補聴器に慣れるためのヒント</a:t>
            </a:r>
          </a:p>
        </p:txBody>
      </p:sp>
      <p:sp>
        <p:nvSpPr>
          <p:cNvPr id="2133" name="正方形/長方形 2132">
            <a:extLst>
              <a:ext uri="{FF2B5EF4-FFF2-40B4-BE49-F238E27FC236}">
                <a16:creationId xmlns:a16="http://schemas.microsoft.com/office/drawing/2014/main" id="{4E2B68E9-15C8-BB49-99FD-BF56B7BEEB66}"/>
              </a:ext>
            </a:extLst>
          </p:cNvPr>
          <p:cNvSpPr/>
          <p:nvPr/>
        </p:nvSpPr>
        <p:spPr>
          <a:xfrm>
            <a:off x="508571" y="17831452"/>
            <a:ext cx="1746873" cy="1236068"/>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2135" name="正方形/長方形 2134">
            <a:extLst>
              <a:ext uri="{FF2B5EF4-FFF2-40B4-BE49-F238E27FC236}">
                <a16:creationId xmlns:a16="http://schemas.microsoft.com/office/drawing/2014/main" id="{1386D1FD-CD72-0EE8-534D-E5701C0D2011}"/>
              </a:ext>
            </a:extLst>
          </p:cNvPr>
          <p:cNvSpPr/>
          <p:nvPr/>
        </p:nvSpPr>
        <p:spPr>
          <a:xfrm>
            <a:off x="2563145" y="17845254"/>
            <a:ext cx="1746873" cy="1236068"/>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2136" name="正方形/長方形 2135">
            <a:extLst>
              <a:ext uri="{FF2B5EF4-FFF2-40B4-BE49-F238E27FC236}">
                <a16:creationId xmlns:a16="http://schemas.microsoft.com/office/drawing/2014/main" id="{0B7A7385-A080-803D-0CF6-D1912A1D74B5}"/>
              </a:ext>
            </a:extLst>
          </p:cNvPr>
          <p:cNvSpPr/>
          <p:nvPr/>
        </p:nvSpPr>
        <p:spPr>
          <a:xfrm>
            <a:off x="4647291" y="17840025"/>
            <a:ext cx="1746873" cy="1236068"/>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2137" name="テキスト ボックス 2136">
            <a:extLst>
              <a:ext uri="{FF2B5EF4-FFF2-40B4-BE49-F238E27FC236}">
                <a16:creationId xmlns:a16="http://schemas.microsoft.com/office/drawing/2014/main" id="{45725B33-9644-9147-5F9A-9D10BACE3A68}"/>
              </a:ext>
            </a:extLst>
          </p:cNvPr>
          <p:cNvSpPr txBox="1"/>
          <p:nvPr/>
        </p:nvSpPr>
        <p:spPr>
          <a:xfrm>
            <a:off x="441463" y="21588056"/>
            <a:ext cx="1928289" cy="1077218"/>
          </a:xfrm>
          <a:prstGeom prst="rect">
            <a:avLst/>
          </a:prstGeom>
          <a:noFill/>
        </p:spPr>
        <p:txBody>
          <a:bodyPr wrap="square" rtlCol="0">
            <a:spAutoFit/>
          </a:bodyPr>
          <a:lstStyle/>
          <a:p>
            <a:r>
              <a:rPr kumimoji="1" lang="ja-JP" altLang="en-US" sz="800" dirty="0"/>
              <a:t>レストランなどで複数の人数で会話をしている際、周囲の雑音が大きく聴き取りが難しくなります。にぎやかで周りに雑音がある場合には、話している人に注意を集中してみてください。なかなか聞き取りが難しいこともありますが、そのような時は遠慮なく聞き返してください。</a:t>
            </a:r>
          </a:p>
        </p:txBody>
      </p:sp>
      <p:sp>
        <p:nvSpPr>
          <p:cNvPr id="2138" name="テキスト ボックス 2137">
            <a:extLst>
              <a:ext uri="{FF2B5EF4-FFF2-40B4-BE49-F238E27FC236}">
                <a16:creationId xmlns:a16="http://schemas.microsoft.com/office/drawing/2014/main" id="{B3EBCBA2-97CE-50B0-EC26-3EBE50BE3399}"/>
              </a:ext>
            </a:extLst>
          </p:cNvPr>
          <p:cNvSpPr txBox="1"/>
          <p:nvPr/>
        </p:nvSpPr>
        <p:spPr>
          <a:xfrm>
            <a:off x="2458059" y="21604364"/>
            <a:ext cx="1912549" cy="1077218"/>
          </a:xfrm>
          <a:prstGeom prst="rect">
            <a:avLst/>
          </a:prstGeom>
          <a:noFill/>
        </p:spPr>
        <p:txBody>
          <a:bodyPr wrap="square" rtlCol="0">
            <a:spAutoFit/>
          </a:bodyPr>
          <a:lstStyle/>
          <a:p>
            <a:r>
              <a:rPr kumimoji="1" lang="ja-JP" altLang="en-US" sz="800" dirty="0"/>
              <a:t>受話器の上側のふちを頬骨に沿って軽くあてるようにして持ち、電話の受話器からの音が補聴器のマイクに直接入るようにします。こうすることで、ピーピー音が鳴ることもなく、会話ができます。このとき、相手が良く聴こえるように受話器のマイクに向かって、直接話しかけるようにしてください。</a:t>
            </a:r>
          </a:p>
        </p:txBody>
      </p:sp>
      <p:sp>
        <p:nvSpPr>
          <p:cNvPr id="2139" name="テキスト ボックス 2138">
            <a:extLst>
              <a:ext uri="{FF2B5EF4-FFF2-40B4-BE49-F238E27FC236}">
                <a16:creationId xmlns:a16="http://schemas.microsoft.com/office/drawing/2014/main" id="{DAA9B6EC-0360-373D-1A6E-EBF80B8FB254}"/>
              </a:ext>
            </a:extLst>
          </p:cNvPr>
          <p:cNvSpPr txBox="1"/>
          <p:nvPr/>
        </p:nvSpPr>
        <p:spPr>
          <a:xfrm>
            <a:off x="4574400" y="21611417"/>
            <a:ext cx="1910332" cy="830997"/>
          </a:xfrm>
          <a:prstGeom prst="rect">
            <a:avLst/>
          </a:prstGeom>
          <a:noFill/>
        </p:spPr>
        <p:txBody>
          <a:bodyPr wrap="square" rtlCol="0">
            <a:spAutoFit/>
          </a:bodyPr>
          <a:lstStyle/>
          <a:p>
            <a:r>
              <a:rPr kumimoji="1" lang="ja-JP" altLang="en-US" sz="800" dirty="0"/>
              <a:t>より良い聴こえを実現するためのベストな方法は、終日補聴器を使用することに違和感を感じなくなるまで、補聴器をつけていただくことにあります。補聴器はその音に慣れていただくことによって、より効果が発揮できます。</a:t>
            </a:r>
          </a:p>
        </p:txBody>
      </p:sp>
      <p:sp>
        <p:nvSpPr>
          <p:cNvPr id="2140" name="正方形/長方形 2139">
            <a:extLst>
              <a:ext uri="{FF2B5EF4-FFF2-40B4-BE49-F238E27FC236}">
                <a16:creationId xmlns:a16="http://schemas.microsoft.com/office/drawing/2014/main" id="{EC6927A3-D092-883F-51C8-6BFEECD45DD3}"/>
              </a:ext>
            </a:extLst>
          </p:cNvPr>
          <p:cNvSpPr/>
          <p:nvPr/>
        </p:nvSpPr>
        <p:spPr>
          <a:xfrm>
            <a:off x="502832" y="20215982"/>
            <a:ext cx="1746873" cy="1236068"/>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2141" name="正方形/長方形 2140">
            <a:extLst>
              <a:ext uri="{FF2B5EF4-FFF2-40B4-BE49-F238E27FC236}">
                <a16:creationId xmlns:a16="http://schemas.microsoft.com/office/drawing/2014/main" id="{A07FFE7C-EBFD-F488-E0B9-117E54EB39F6}"/>
              </a:ext>
            </a:extLst>
          </p:cNvPr>
          <p:cNvSpPr/>
          <p:nvPr/>
        </p:nvSpPr>
        <p:spPr>
          <a:xfrm>
            <a:off x="2557406" y="20229784"/>
            <a:ext cx="1746873" cy="1236068"/>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2142" name="正方形/長方形 2141">
            <a:extLst>
              <a:ext uri="{FF2B5EF4-FFF2-40B4-BE49-F238E27FC236}">
                <a16:creationId xmlns:a16="http://schemas.microsoft.com/office/drawing/2014/main" id="{32CBD2FE-05E7-6CA6-4997-4E1B8405B1E4}"/>
              </a:ext>
            </a:extLst>
          </p:cNvPr>
          <p:cNvSpPr/>
          <p:nvPr/>
        </p:nvSpPr>
        <p:spPr>
          <a:xfrm>
            <a:off x="4657605" y="20241237"/>
            <a:ext cx="1746873" cy="1236068"/>
          </a:xfrm>
          <a:prstGeom prst="rect">
            <a:avLst/>
          </a:prstGeom>
          <a:solidFill>
            <a:schemeClr val="bg1">
              <a:lumMod val="9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rPr>
              <a:t>イメージ画像</a:t>
            </a:r>
          </a:p>
        </p:txBody>
      </p:sp>
      <p:sp>
        <p:nvSpPr>
          <p:cNvPr id="20" name="正方形/長方形 19">
            <a:extLst>
              <a:ext uri="{FF2B5EF4-FFF2-40B4-BE49-F238E27FC236}">
                <a16:creationId xmlns:a16="http://schemas.microsoft.com/office/drawing/2014/main" id="{2BAB7319-F602-A73B-442A-D396AAA5F087}"/>
              </a:ext>
            </a:extLst>
          </p:cNvPr>
          <p:cNvSpPr/>
          <p:nvPr/>
        </p:nvSpPr>
        <p:spPr>
          <a:xfrm>
            <a:off x="221671" y="23332491"/>
            <a:ext cx="6390034" cy="1625514"/>
          </a:xfrm>
          <a:prstGeom prst="rect">
            <a:avLst/>
          </a:prstGeom>
          <a:noFill/>
          <a:ln w="508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吹き出し: 角を丸めた四角形 20">
            <a:extLst>
              <a:ext uri="{FF2B5EF4-FFF2-40B4-BE49-F238E27FC236}">
                <a16:creationId xmlns:a16="http://schemas.microsoft.com/office/drawing/2014/main" id="{1E3C679D-43C6-69B9-7F34-00CAD9A48B19}"/>
              </a:ext>
            </a:extLst>
          </p:cNvPr>
          <p:cNvSpPr/>
          <p:nvPr/>
        </p:nvSpPr>
        <p:spPr>
          <a:xfrm>
            <a:off x="4344827" y="22032275"/>
            <a:ext cx="2095500" cy="1335912"/>
          </a:xfrm>
          <a:prstGeom prst="wedgeRoundRectCallout">
            <a:avLst>
              <a:gd name="adj1" fmla="val -60833"/>
              <a:gd name="adj2" fmla="val 102998"/>
              <a:gd name="adj3" fmla="val 16667"/>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rPr>
              <a:t>免責の内容については、新たな資料をご提供ください。</a:t>
            </a:r>
          </a:p>
        </p:txBody>
      </p:sp>
    </p:spTree>
    <p:extLst>
      <p:ext uri="{BB962C8B-B14F-4D97-AF65-F5344CB8AC3E}">
        <p14:creationId xmlns:p14="http://schemas.microsoft.com/office/powerpoint/2010/main" val="230006190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14557</TotalTime>
  <Words>3483</Words>
  <Application>Microsoft Office PowerPoint</Application>
  <PresentationFormat>ユーザー設定</PresentationFormat>
  <Paragraphs>272</Paragraphs>
  <Slides>3</Slides>
  <Notes>0</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3</vt:i4>
      </vt:variant>
    </vt:vector>
  </HeadingPairs>
  <TitlesOfParts>
    <vt:vector size="17" baseType="lpstr">
      <vt:lpstr>Kozuka Gothic Pro R</vt:lpstr>
      <vt:lpstr>Meiryo UI</vt:lpstr>
      <vt:lpstr>Noto Sans CJK JP Regular</vt:lpstr>
      <vt:lpstr>Proxima Nova</vt:lpstr>
      <vt:lpstr>Soho Gothic W01 Bold</vt:lpstr>
      <vt:lpstr>Soho Gothic W01 Light</vt:lpstr>
      <vt:lpstr>Soho Gothic W01 Regular</vt:lpstr>
      <vt:lpstr>游ゴシック</vt:lpstr>
      <vt:lpstr>游ゴシック Medium</vt:lpstr>
      <vt:lpstr>游明朝</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UEDA TETSU</dc:creator>
  <cp:lastModifiedBy>TETSU UEDA</cp:lastModifiedBy>
  <cp:revision>14</cp:revision>
  <dcterms:created xsi:type="dcterms:W3CDTF">2023-07-07T07:03:29Z</dcterms:created>
  <dcterms:modified xsi:type="dcterms:W3CDTF">2023-09-20T01:52:09Z</dcterms:modified>
</cp:coreProperties>
</file>